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8288000" cy="10287000"/>
  <p:notesSz cx="6858000" cy="9144000"/>
  <p:embeddedFontLst>
    <p:embeddedFont>
      <p:font typeface="Bai Jamjuree" panose="020B0604020202020204" charset="-34"/>
      <p:regular r:id="rId51"/>
      <p:bold r:id="rId52"/>
      <p:italic r:id="rId53"/>
      <p:boldItalic r:id="rId54"/>
    </p:embeddedFont>
    <p:embeddedFont>
      <p:font typeface="Cormorant Garamond" panose="020B0604020202020204" charset="0"/>
      <p:regular r:id="rId55"/>
      <p:bold r:id="rId56"/>
      <p:italic r:id="rId57"/>
      <p:boldItalic r:id="rId58"/>
    </p:embeddedFont>
    <p:embeddedFont>
      <p:font typeface="Quicksand" panose="020B0604020202020204" charset="0"/>
      <p:regular r:id="rId59"/>
      <p:bold r:id="rId60"/>
    </p:embeddedFont>
    <p:embeddedFont>
      <p:font typeface="Quicksand Medium" panose="020B0604020202020204" charset="0"/>
      <p:regular r:id="rId61"/>
      <p:bold r:id="rId62"/>
    </p:embeddedFont>
    <p:embeddedFont>
      <p:font typeface="Quicksand SemiBold" panose="020B060402020202020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hnSF60cw1TNrYG3E+wIF4sWIm2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bdb1501a7_1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g36bdb1501a7_1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ec09d9089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ec09d9089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ecbaf303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6ecbaf303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6ec09d908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6ec09d908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ec09d9089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ec09d9089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6bdb1501a7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g36bdb1501a7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6ecbaf303e_5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6ecbaf303e_5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ecbaf303e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6ecbaf303e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ecbaf303e_5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ecbaf303e_5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6ecbaf303e_5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6ecbaf303e_5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ecbaf303e_5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ecbaf303e_5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ecbaf303e_5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6ecbaf303e_5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6ecbaf303e_1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2" name="Google Shape;422;g36ecbaf303e_1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ecbaf303e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3" name="Google Shape;433;g36ecbaf303e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e3129f0c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3" name="Google Shape;443;g36e3129f0c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ecbaf303e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g36ecbaf303e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6e3129f0c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83" name="Google Shape;483;g36e3129f0c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ecbaf303e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4" name="Google Shape;494;g36ecbaf303e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6ecbaf303e_3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3" name="Google Shape;513;g36ecbaf303e_3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6ecbaf303e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1" name="Google Shape;531;g36ecbaf303e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6bdb1501a7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g36bdb1501a7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70d3a50ef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3" name="Google Shape;553;g370d3a50ef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70d3a50ef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4" name="Google Shape;564;g370d3a50ef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0d3a50ef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5" name="Google Shape;575;g370d3a50ef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70d3a50ef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7" name="Google Shape;587;g370d3a50ef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70d3a50ef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7" name="Google Shape;597;g370d3a50ef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0d3a50e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6" name="Google Shape;606;g370d3a50e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70cfb6e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0" name="Google Shape;620;g370cfb6e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bdb1501a7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1" name="Google Shape;631;g36bdb1501a7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6ec09d90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1" name="Google Shape;641;g36ec09d90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6d542e08af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1" name="Google Shape;651;g36d542e08af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6ec09d9089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6ec09d9089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6ec09d908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5" name="Google Shape;665;g36ec09d908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6ecbaf303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6ecbaf303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ec09d908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8" name="Google Shape;698;g36ec09d908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6ec09d908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8" name="Google Shape;708;g36ec09d908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6ecbaf303e_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8" name="Google Shape;718;g36ecbaf303e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d542e08af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6" name="Google Shape;726;g36d542e08af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2" name="Google Shape;7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ec09d908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36ec09d908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ec09d908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6ec09d908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ec09d908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ec09d908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ec09d908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ec09d908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ec09d908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6ec09d908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ecbaf303e_5_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36ecbaf303e_5_1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36ecbaf303e_5_1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ecbaf303e_5_10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36ecbaf303e_5_10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36ecbaf303e_5_10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36ecbaf303e_5_10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36ecbaf303e_5_1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ecbaf303e_5_1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36ecbaf303e_5_1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g36ecbaf303e_5_1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36ecbaf303e_5_1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36ecbaf303e_5_1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ecbaf303e_5_1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36ecbaf303e_5_1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36ecbaf303e_5_1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36ecbaf303e_5_1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36ecbaf303e_5_1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ecbaf303e_5_1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36ecbaf303e_5_1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1" name="Google Shape;111;g36ecbaf303e_5_1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2" name="Google Shape;112;g36ecbaf303e_5_1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36ecbaf303e_5_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36ecbaf303e_5_1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ecbaf303e_5_1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36ecbaf303e_5_1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36ecbaf303e_5_1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9" name="Google Shape;119;g36ecbaf303e_5_1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36ecbaf303e_5_1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g36ecbaf303e_5_1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6ecbaf303e_5_1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36ecbaf303e_5_1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ecbaf303e_5_1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6ecbaf303e_5_1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36ecbaf303e_5_1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36ecbaf303e_5_1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ecbaf303e_5_14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36ecbaf303e_5_14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36ecbaf303e_5_14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g36ecbaf303e_5_1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36ecbaf303e_5_1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36ecbaf303e_5_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ecbaf303e_5_1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36ecbaf303e_5_1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6ecbaf303e_5_1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g36ecbaf303e_5_1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36ecbaf303e_5_1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36ecbaf303e_5_1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ecbaf303e_5_1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36ecbaf303e_5_160"/>
          <p:cNvSpPr txBox="1">
            <a:spLocks noGrp="1"/>
          </p:cNvSpPr>
          <p:nvPr>
            <p:ph type="body" idx="1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36ecbaf303e_5_1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36ecbaf303e_5_1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36ecbaf303e_5_1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ecbaf303e_5_166"/>
          <p:cNvSpPr txBox="1">
            <a:spLocks noGrp="1"/>
          </p:cNvSpPr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6ecbaf303e_5_166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36ecbaf303e_5_1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36ecbaf303e_5_1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36ecbaf303e_5_1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ecbaf303e_5_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36ecbaf303e_5_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36ecbaf303e_5_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36ecbaf303e_5_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36ecbaf303e_5_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4.xml"/><Relationship Id="rId7" Type="http://schemas.openxmlformats.org/officeDocument/2006/relationships/slide" Target="slide2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7.xml"/><Relationship Id="rId10" Type="http://schemas.openxmlformats.org/officeDocument/2006/relationships/image" Target="../media/image3.png"/><Relationship Id="rId4" Type="http://schemas.openxmlformats.org/officeDocument/2006/relationships/slide" Target="slide5.xml"/><Relationship Id="rId9" Type="http://schemas.openxmlformats.org/officeDocument/2006/relationships/slide" Target="slide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bdb1501a7_15_21"/>
          <p:cNvSpPr txBox="1"/>
          <p:nvPr/>
        </p:nvSpPr>
        <p:spPr>
          <a:xfrm>
            <a:off x="1045972" y="1835655"/>
            <a:ext cx="16230000" cy="496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7800"/>
              </a:lnSpc>
              <a:buSzPts val="15500"/>
            </a:pPr>
            <a:r>
              <a:rPr lang="en-US" sz="19200" b="1" i="1" dirty="0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Phyton</a:t>
            </a:r>
            <a:endParaRPr lang="en-US" sz="19200" dirty="0"/>
          </a:p>
        </p:txBody>
      </p:sp>
      <p:cxnSp>
        <p:nvCxnSpPr>
          <p:cNvPr id="160" name="Google Shape;160;g36bdb1501a7_15_21"/>
          <p:cNvCxnSpPr/>
          <p:nvPr/>
        </p:nvCxnSpPr>
        <p:spPr>
          <a:xfrm>
            <a:off x="9158735" y="990600"/>
            <a:ext cx="81150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g36bdb1501a7_15_21"/>
          <p:cNvCxnSpPr/>
          <p:nvPr/>
        </p:nvCxnSpPr>
        <p:spPr>
          <a:xfrm>
            <a:off x="1043764" y="9296400"/>
            <a:ext cx="81150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g36bdb1501a7_15_21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g36bdb1501a7_15_21"/>
          <p:cNvSpPr txBox="1"/>
          <p:nvPr/>
        </p:nvSpPr>
        <p:spPr>
          <a:xfrm>
            <a:off x="13185740" y="8131635"/>
            <a:ext cx="69885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41"/>
              <a:buFont typeface="Arial"/>
              <a:buNone/>
            </a:pPr>
            <a:r>
              <a:rPr lang="en-US" sz="3141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July </a:t>
            </a: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13</a:t>
            </a:r>
            <a:r>
              <a:rPr lang="en-US" sz="3141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6bdb1501a7_15_21"/>
          <p:cNvSpPr txBox="1"/>
          <p:nvPr/>
        </p:nvSpPr>
        <p:spPr>
          <a:xfrm>
            <a:off x="3322178" y="2042538"/>
            <a:ext cx="116436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41"/>
              <a:buFont typeface="Arial"/>
              <a:buNone/>
            </a:pPr>
            <a:r>
              <a:rPr lang="en-US" sz="3141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MySkill Final Project Data Analyst – Batch 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6bdb1501a7_15_21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6" name="Google Shape;166;g36bdb1501a7_15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704" y="667349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6bdb1501a7_15_21"/>
          <p:cNvSpPr txBox="1"/>
          <p:nvPr/>
        </p:nvSpPr>
        <p:spPr>
          <a:xfrm>
            <a:off x="5802152" y="7184469"/>
            <a:ext cx="69885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41"/>
              <a:buFont typeface="Arial"/>
              <a:buNone/>
            </a:pPr>
            <a:r>
              <a:rPr lang="en-US" sz="3141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Prepared by group A.2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36bdb1501a7_15_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ec09d9089_0_197"/>
          <p:cNvSpPr txBox="1"/>
          <p:nvPr/>
        </p:nvSpPr>
        <p:spPr>
          <a:xfrm>
            <a:off x="775500" y="9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36ec09d9089_0_197"/>
          <p:cNvSpPr txBox="1"/>
          <p:nvPr/>
        </p:nvSpPr>
        <p:spPr>
          <a:xfrm>
            <a:off x="200025" y="1395100"/>
            <a:ext cx="17675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Menjalankan SQL di Colab.</a:t>
            </a:r>
            <a:endParaRPr sz="25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03" name="Google Shape;303;g36ec09d9089_0_197"/>
          <p:cNvPicPr preferRelativeResize="0"/>
          <p:nvPr/>
        </p:nvPicPr>
        <p:blipFill rotWithShape="1">
          <a:blip r:embed="rId3">
            <a:alphaModFix/>
          </a:blip>
          <a:srcRect t="10313"/>
          <a:stretch/>
        </p:blipFill>
        <p:spPr>
          <a:xfrm>
            <a:off x="200025" y="1964500"/>
            <a:ext cx="16830574" cy="31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6ec09d9089_0_197"/>
          <p:cNvSpPr txBox="1"/>
          <p:nvPr/>
        </p:nvSpPr>
        <p:spPr>
          <a:xfrm>
            <a:off x="200013" y="5250875"/>
            <a:ext cx="16830600" cy="3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Syntax diatas digunakan untuk menjalankan SQL di Google Collab, adapun penjelsananya: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Quicksand"/>
              <a:buAutoNum type="arabicPeriod"/>
            </a:pPr>
            <a:r>
              <a:rPr lang="en-US" sz="2400" b="1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From sqlite3 import connect 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untuk mengimpor fungsi connect dari library sqlite3.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Quicksand"/>
              <a:buAutoNum type="arabicPeriod"/>
            </a:pPr>
            <a:r>
              <a:rPr lang="en-US" sz="2400" b="1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conn = connect(':memory:')</a:t>
            </a:r>
            <a:r>
              <a:rPr lang="en-US" sz="24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untuk Membuat koneksi SQLite di memori (RAM).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Quicksand"/>
              <a:buAutoNum type="arabicPeriod"/>
            </a:pPr>
            <a:r>
              <a:rPr lang="en-US" sz="2400" b="1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df_od.to_sql('order_detail', conn, index=False, if_exists='replace')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menyimpan DataFrame df_od sebagai tabel SQL bernama 'order_detail'.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Quicksand"/>
              <a:buAutoNum type="arabicPeriod"/>
            </a:pPr>
            <a:r>
              <a:rPr lang="en-US" sz="2400" b="1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index=False</a:t>
            </a:r>
            <a:r>
              <a:rPr lang="en-US"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Tidak menyimpan indeks DataFrame sebagai kolom di SQL.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Quicksand"/>
              <a:buAutoNum type="arabicPeriod"/>
            </a:pPr>
            <a:r>
              <a:rPr lang="en-US" sz="2400" b="1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if_exists='replace</a:t>
            </a:r>
            <a:r>
              <a:rPr lang="en-US" sz="2400" b="1">
                <a:solidFill>
                  <a:schemeClr val="dk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'</a:t>
            </a:r>
            <a:r>
              <a:rPr lang="en-US"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Jika tabel dengan nama yang sama sudah ada, 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ganti (replace)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dengan data yang baru.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Quicksand"/>
              <a:buAutoNum type="arabicPeriod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Menyimpan DataFrame</a:t>
            </a:r>
            <a:r>
              <a:rPr lang="en-US" sz="24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b="1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df_pd, df_sd, dan df_cd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masing-masing ke dalam tabel SQL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36ecbaf303e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00" y="2247655"/>
            <a:ext cx="7804400" cy="72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6ecbaf303e_0_13"/>
          <p:cNvSpPr txBox="1"/>
          <p:nvPr/>
        </p:nvSpPr>
        <p:spPr>
          <a:xfrm>
            <a:off x="425200" y="1391179"/>
            <a:ext cx="701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Query SQL Untuk </a:t>
            </a:r>
            <a:r>
              <a:rPr lang="en-US" sz="2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Menggabungkan</a:t>
            </a:r>
            <a:r>
              <a:rPr lang="en-US" sz="2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Data</a:t>
            </a:r>
            <a:endParaRPr sz="2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1" name="Google Shape;311;g36ecbaf303e_0_13"/>
          <p:cNvSpPr txBox="1"/>
          <p:nvPr/>
        </p:nvSpPr>
        <p:spPr>
          <a:xfrm>
            <a:off x="8229600" y="2135361"/>
            <a:ext cx="9714600" cy="71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Berikut ini syntax yang digunakan untuk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menggabungkan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beberapa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tabel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menggunakan SQL dalam Python (Pandas dan SQLite):</a:t>
            </a:r>
            <a:endParaRPr sz="25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 b="1" dirty="0" err="1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df</a:t>
            </a:r>
            <a:r>
              <a:rPr lang="en-US" sz="2500" b="1" dirty="0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 = </a:t>
            </a:r>
            <a:r>
              <a:rPr lang="en-US" sz="2500" b="1" dirty="0" err="1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pd.read_sql</a:t>
            </a:r>
            <a:r>
              <a:rPr lang="en-US" sz="2500" b="1" dirty="0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(""" ... """, conn)</a:t>
            </a:r>
            <a:r>
              <a:rPr lang="en-US" sz="25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untuk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menjalankan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query SQL di dalam Python dan menyimpan hasilnya ke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DataFrame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df</a:t>
            </a:r>
            <a:endParaRPr sz="25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 b="1" dirty="0" err="1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pd.read_sql</a:t>
            </a:r>
            <a:r>
              <a:rPr lang="en-US" sz="25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Fungsi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pandas untuk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membaca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hasil query SQL dan langsung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mengubahnya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menjadi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DataFrame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5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 b="1" dirty="0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Conn</a:t>
            </a:r>
            <a:r>
              <a:rPr lang="en-US" sz="25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Koneksi database SQLite (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connect(':memory:') sebelumnya)</a:t>
            </a:r>
            <a:endParaRPr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 b="1" dirty="0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SELECT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: untuk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memilih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kolom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beberapa kolom yang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akan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ditampilkan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hasil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outputnya</a:t>
            </a:r>
            <a:endParaRPr sz="25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 b="1" dirty="0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FROM </a:t>
            </a:r>
            <a:r>
              <a:rPr lang="en-US" sz="2500" b="1" dirty="0" err="1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order_detail</a:t>
            </a:r>
            <a:r>
              <a:rPr lang="en-US" sz="2500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menjadikan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tabel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order_detail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sebagai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tabel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utama</a:t>
            </a:r>
            <a:endParaRPr sz="25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500"/>
              <a:buFont typeface="Quicksand"/>
              <a:buAutoNum type="arabicPeriod"/>
            </a:pPr>
            <a:r>
              <a:rPr lang="en-US" sz="2500" b="1" dirty="0">
                <a:solidFill>
                  <a:schemeClr val="lt1"/>
                </a:solidFill>
                <a:highlight>
                  <a:srgbClr val="073763"/>
                </a:highlight>
                <a:latin typeface="Quicksand"/>
                <a:ea typeface="Quicksand"/>
                <a:cs typeface="Quicksand"/>
                <a:sym typeface="Quicksand"/>
              </a:rPr>
              <a:t>LEFT JOIN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: untuk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menggabungkan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tabel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lain seperti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menggabungkan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tabel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order_detail</a:t>
            </a:r>
            <a:r>
              <a:rPr lang="en-US" sz="25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dengan </a:t>
            </a:r>
            <a:r>
              <a:rPr lang="en-US" sz="25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payment_detail</a:t>
            </a:r>
            <a:endParaRPr sz="25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2" name="Google Shape;312;g36ecbaf303e_0_13"/>
          <p:cNvSpPr txBox="1"/>
          <p:nvPr/>
        </p:nvSpPr>
        <p:spPr>
          <a:xfrm>
            <a:off x="775500" y="9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ec09d9089_0_206"/>
          <p:cNvSpPr txBox="1"/>
          <p:nvPr/>
        </p:nvSpPr>
        <p:spPr>
          <a:xfrm>
            <a:off x="775500" y="9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36ec09d9089_0_206"/>
          <p:cNvPicPr preferRelativeResize="0"/>
          <p:nvPr/>
        </p:nvPicPr>
        <p:blipFill rotWithShape="1">
          <a:blip r:embed="rId3">
            <a:alphaModFix/>
          </a:blip>
          <a:srcRect t="4698"/>
          <a:stretch/>
        </p:blipFill>
        <p:spPr>
          <a:xfrm>
            <a:off x="361300" y="1748075"/>
            <a:ext cx="16930374" cy="29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6ec09d9089_0_206"/>
          <p:cNvSpPr txBox="1"/>
          <p:nvPr/>
        </p:nvSpPr>
        <p:spPr>
          <a:xfrm>
            <a:off x="361300" y="1188350"/>
            <a:ext cx="701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5 Baris Pertama</a:t>
            </a:r>
            <a:endParaRPr sz="25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20" name="Google Shape;320;g36ec09d9089_0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00" y="5114313"/>
            <a:ext cx="3645300" cy="46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6ec09d9089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5170650"/>
            <a:ext cx="3033200" cy="46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6ec09d9089_0_206"/>
          <p:cNvSpPr txBox="1"/>
          <p:nvPr/>
        </p:nvSpPr>
        <p:spPr>
          <a:xfrm>
            <a:off x="7745925" y="7157400"/>
            <a:ext cx="701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Tipe Data Tiap Kolom</a:t>
            </a:r>
            <a:endParaRPr sz="25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36ec09d9089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00" y="1626900"/>
            <a:ext cx="6750475" cy="77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6ec09d9089_0_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1750" y="1703100"/>
            <a:ext cx="5856281" cy="77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6ec09d9089_0_210"/>
          <p:cNvSpPr/>
          <p:nvPr/>
        </p:nvSpPr>
        <p:spPr>
          <a:xfrm>
            <a:off x="8307213" y="6235200"/>
            <a:ext cx="2459100" cy="120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6ec09d9089_0_210"/>
          <p:cNvSpPr/>
          <p:nvPr/>
        </p:nvSpPr>
        <p:spPr>
          <a:xfrm>
            <a:off x="7363375" y="2886800"/>
            <a:ext cx="4275300" cy="3081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Tujuan mengubah tipe data untuk menyesuaikan format data agar bisa diolah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36ec09d9089_0_210"/>
          <p:cNvSpPr/>
          <p:nvPr/>
        </p:nvSpPr>
        <p:spPr>
          <a:xfrm>
            <a:off x="12238782" y="3821050"/>
            <a:ext cx="2594700" cy="2799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36ec09d9089_0_210"/>
          <p:cNvSpPr/>
          <p:nvPr/>
        </p:nvSpPr>
        <p:spPr>
          <a:xfrm>
            <a:off x="12123975" y="8818450"/>
            <a:ext cx="2709300" cy="2799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36ec09d9089_0_210"/>
          <p:cNvSpPr/>
          <p:nvPr/>
        </p:nvSpPr>
        <p:spPr>
          <a:xfrm>
            <a:off x="554243" y="3464950"/>
            <a:ext cx="1297200" cy="2799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6ec09d9089_0_210"/>
          <p:cNvSpPr/>
          <p:nvPr/>
        </p:nvSpPr>
        <p:spPr>
          <a:xfrm>
            <a:off x="478050" y="8742250"/>
            <a:ext cx="1373400" cy="2799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36ec09d9089_0_210"/>
          <p:cNvSpPr txBox="1"/>
          <p:nvPr/>
        </p:nvSpPr>
        <p:spPr>
          <a:xfrm>
            <a:off x="775500" y="-208546"/>
            <a:ext cx="134499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dirty="0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Preparation </a:t>
            </a:r>
            <a:endParaRPr sz="6399" b="1" i="1" dirty="0">
              <a:solidFill>
                <a:srgbClr val="0F4662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36" name="Google Shape;336;g36ec09d9089_0_210"/>
          <p:cNvSpPr txBox="1">
            <a:spLocks noGrp="1"/>
          </p:cNvSpPr>
          <p:nvPr>
            <p:ph type="body" idx="4294967295"/>
          </p:nvPr>
        </p:nvSpPr>
        <p:spPr>
          <a:xfrm>
            <a:off x="887325" y="984900"/>
            <a:ext cx="98790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</a:pPr>
            <a:r>
              <a:rPr lang="en-US" sz="302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Mengubah Type Data</a:t>
            </a:r>
            <a:endParaRPr sz="3020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6bdb1501a7_3_30"/>
          <p:cNvSpPr txBox="1"/>
          <p:nvPr/>
        </p:nvSpPr>
        <p:spPr>
          <a:xfrm>
            <a:off x="1028700" y="599709"/>
            <a:ext cx="115347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Question Number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g36bdb1501a7_3_30"/>
          <p:cNvCxnSpPr/>
          <p:nvPr/>
        </p:nvCxnSpPr>
        <p:spPr>
          <a:xfrm>
            <a:off x="5897880" y="2806974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3" name="Google Shape;343;g36bdb1501a7_3_30"/>
          <p:cNvCxnSpPr/>
          <p:nvPr/>
        </p:nvCxnSpPr>
        <p:spPr>
          <a:xfrm>
            <a:off x="5897880" y="8161609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" name="Google Shape;344;g36bdb1501a7_3_30"/>
          <p:cNvSpPr/>
          <p:nvPr/>
        </p:nvSpPr>
        <p:spPr>
          <a:xfrm>
            <a:off x="8304001" y="21657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5" name="Google Shape;345;g36bdb1501a7_3_30"/>
          <p:cNvSpPr/>
          <p:nvPr/>
        </p:nvSpPr>
        <p:spPr>
          <a:xfrm>
            <a:off x="8304001" y="90101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6" name="Google Shape;346;g36bdb1501a7_3_30"/>
          <p:cNvSpPr txBox="1"/>
          <p:nvPr/>
        </p:nvSpPr>
        <p:spPr>
          <a:xfrm>
            <a:off x="837475" y="3195800"/>
            <a:ext cx="16613100" cy="4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Akhir tahun ini,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perusahaan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akan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memberikan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hadiah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bagi pelanggan yang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memenangkan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kompetisi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Festival Akhir Tahun. Tim Marketing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membutuhkan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bantuan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</a:t>
            </a:r>
            <a:r>
              <a:rPr lang="en-US" sz="37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menentukan perkiraan </a:t>
            </a:r>
            <a:r>
              <a:rPr lang="en-US" sz="37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hadiah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akan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diberikan pada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pemenang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kompetisi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nantinya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Hadiah tersebut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akan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diambil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7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TOP 5 Produk </a:t>
            </a:r>
            <a:r>
              <a:rPr lang="en-US" sz="37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37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Kategori Mobile &amp; Tablets </a:t>
            </a:r>
            <a:r>
              <a:rPr lang="en-US" sz="37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selama</a:t>
            </a:r>
            <a:r>
              <a:rPr lang="en-US" sz="37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tahun 2022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dengan </a:t>
            </a:r>
            <a:r>
              <a:rPr lang="en-US" sz="37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jumlah </a:t>
            </a:r>
            <a:r>
              <a:rPr lang="en-US" sz="37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kuantitas</a:t>
            </a:r>
            <a:r>
              <a:rPr lang="en-US" sz="37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penjualan (valid = 1)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paling </a:t>
            </a:r>
            <a:r>
              <a:rPr lang="en-US" sz="37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tinggi</a:t>
            </a:r>
            <a:r>
              <a:rPr lang="en-US" sz="37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37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ecbaf303e_5_87"/>
          <p:cNvSpPr txBox="1"/>
          <p:nvPr/>
        </p:nvSpPr>
        <p:spPr>
          <a:xfrm>
            <a:off x="655200" y="217800"/>
            <a:ext cx="1224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#1 Memfilter data dengan valid = 1, Category = Mobiles &amp; Tablets, transaksi selama 2022</a:t>
            </a:r>
            <a:endParaRPr sz="300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2" name="Google Shape;352;g36ecbaf303e_5_87"/>
          <p:cNvSpPr txBox="1"/>
          <p:nvPr/>
        </p:nvSpPr>
        <p:spPr>
          <a:xfrm>
            <a:off x="655200" y="5780250"/>
            <a:ext cx="8406000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Penjelasan Query: </a:t>
            </a:r>
            <a:endParaRPr sz="2200" b="1" i="0" u="none" strike="noStrike" cap="none">
              <a:solidFill>
                <a:srgbClr val="000000"/>
              </a:solidFill>
            </a:endParaRPr>
          </a:p>
          <a:p>
            <a:pPr marL="457200" marR="0" lvl="0" indent="-3683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00"/>
              <a:buFont typeface="Quicksand"/>
              <a:buAutoNum type="alphaUcPeriod"/>
            </a:pP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 b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filter_valid = df[“is_valid] == 1</a:t>
            </a: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dimana memfilter data dari DataFrame </a:t>
            </a: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“df”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memilih hanya baris dengan kolom </a:t>
            </a: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“is_valid”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bernilai 1 (valid).</a:t>
            </a:r>
            <a:endParaRPr sz="22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683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00"/>
              <a:buFont typeface="Quicksand"/>
              <a:buAutoNum type="alphaUcPeriod"/>
            </a:pP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filter_category = df[“category”] == “Mobile &amp; Tablets” 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membuat filter untuk memilih hanya baris dengan nilai kategori </a:t>
            </a: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“Mobile &amp; Tablets”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kolom data </a:t>
            </a: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“category”</a:t>
            </a:r>
            <a:endParaRPr sz="22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3" name="Google Shape;353;g36ecbaf303e_5_87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4" name="Google Shape;354;g36ecbaf303e_5_87"/>
          <p:cNvSpPr txBox="1"/>
          <p:nvPr/>
        </p:nvSpPr>
        <p:spPr>
          <a:xfrm>
            <a:off x="20031075" y="2314575"/>
            <a:ext cx="16459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36ecbaf303e_5_87"/>
          <p:cNvSpPr txBox="1"/>
          <p:nvPr/>
        </p:nvSpPr>
        <p:spPr>
          <a:xfrm>
            <a:off x="9433450" y="5627850"/>
            <a:ext cx="8406000" cy="460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C.</a:t>
            </a:r>
            <a:r>
              <a:rPr lang="en-US" sz="2200" b="1" dirty="0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 b="1" dirty="0" err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filter_year</a:t>
            </a:r>
            <a:r>
              <a:rPr lang="en-US" sz="2200" b="1" dirty="0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= </a:t>
            </a:r>
            <a:r>
              <a:rPr lang="en-US" sz="2200" b="1" dirty="0" err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</a:t>
            </a:r>
            <a:r>
              <a:rPr lang="en-US" sz="2200" b="1" dirty="0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[“</a:t>
            </a:r>
            <a:r>
              <a:rPr lang="en-US" sz="2200" b="1" dirty="0" err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order_date</a:t>
            </a:r>
            <a:r>
              <a:rPr lang="en-US" sz="2200" b="1" dirty="0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”].</a:t>
            </a:r>
            <a:r>
              <a:rPr lang="en-US" sz="2200" b="1" dirty="0" err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dt.year</a:t>
            </a:r>
            <a:r>
              <a:rPr lang="en-US" sz="2200" b="1" dirty="0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== 2022 </a:t>
            </a:r>
            <a:r>
              <a:rPr lang="en-US" sz="2200" b="1" dirty="0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 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memastikan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kolom data </a:t>
            </a:r>
            <a:r>
              <a:rPr lang="en-US" sz="22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r>
              <a:rPr lang="en-US" sz="22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order_date</a:t>
            </a:r>
            <a:r>
              <a:rPr lang="en-US" sz="22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”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menginput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datetime,</a:t>
            </a:r>
            <a:endParaRPr sz="22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4572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lalu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memfilter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baris yang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mengambil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 tahun 2022.</a:t>
            </a:r>
            <a:endParaRPr sz="22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D.</a:t>
            </a:r>
            <a:r>
              <a:rPr lang="en-US" sz="2200" b="1" dirty="0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 b="1" dirty="0" err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df_filtered</a:t>
            </a:r>
            <a:r>
              <a:rPr lang="en-US" sz="2200" b="1" dirty="0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= </a:t>
            </a:r>
            <a:r>
              <a:rPr lang="en-US" sz="2200" b="1" dirty="0" err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</a:t>
            </a:r>
            <a:r>
              <a:rPr lang="en-US" sz="2200" b="1" dirty="0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[</a:t>
            </a:r>
            <a:r>
              <a:rPr lang="en-US" sz="2200" b="1" dirty="0" err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filter_valid</a:t>
            </a:r>
            <a:r>
              <a:rPr lang="en-US" sz="2200" b="1" dirty="0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&amp; </a:t>
            </a:r>
            <a:r>
              <a:rPr lang="en-US" sz="2200" b="1" dirty="0" err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filter_category</a:t>
            </a:r>
            <a:r>
              <a:rPr lang="en-US" sz="2200" b="1" dirty="0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&amp;</a:t>
            </a:r>
            <a:endParaRPr sz="2200" b="1" dirty="0">
              <a:solidFill>
                <a:schemeClr val="lt2"/>
              </a:solidFill>
              <a:highlight>
                <a:schemeClr val="dk2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4572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filter_year</a:t>
            </a:r>
            <a:r>
              <a:rPr lang="en-US" sz="2200" b="1" dirty="0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]</a:t>
            </a:r>
            <a:r>
              <a:rPr lang="en-US" sz="2200" b="1" dirty="0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diman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menggabungkan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ketiga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filter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tiga</a:t>
            </a:r>
            <a:endParaRPr sz="22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point (dengan operator dan/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logika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AND) untuk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menhasilkan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 tersebut dan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menampilkan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hasil filter dalam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bentuk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DataFrame</a:t>
            </a:r>
            <a:r>
              <a:rPr lang="en-US" sz="22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dengan query </a:t>
            </a:r>
            <a:r>
              <a:rPr lang="en-US" sz="2200" b="1" dirty="0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“</a:t>
            </a:r>
            <a:r>
              <a:rPr lang="en-US" sz="2200" b="1" dirty="0" err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df_filtered</a:t>
            </a:r>
            <a:r>
              <a:rPr lang="en-US" sz="2200" b="1" dirty="0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” .  </a:t>
            </a:r>
            <a:endParaRPr sz="22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6" name="Google Shape;356;g36ecbaf303e_5_87"/>
          <p:cNvSpPr/>
          <p:nvPr/>
        </p:nvSpPr>
        <p:spPr>
          <a:xfrm>
            <a:off x="472100" y="1141200"/>
            <a:ext cx="17219316" cy="4046176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pic>
        <p:nvPicPr>
          <p:cNvPr id="357" name="Google Shape;357;g36ecbaf303e_5_87"/>
          <p:cNvPicPr preferRelativeResize="0"/>
          <p:nvPr/>
        </p:nvPicPr>
        <p:blipFill rotWithShape="1">
          <a:blip r:embed="rId4">
            <a:alphaModFix/>
          </a:blip>
          <a:srcRect r="20992"/>
          <a:stretch/>
        </p:blipFill>
        <p:spPr>
          <a:xfrm>
            <a:off x="829946" y="1458101"/>
            <a:ext cx="16428473" cy="3421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ecbaf303e_5_280"/>
          <p:cNvSpPr txBox="1"/>
          <p:nvPr/>
        </p:nvSpPr>
        <p:spPr>
          <a:xfrm>
            <a:off x="20031075" y="2314575"/>
            <a:ext cx="16459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g36ecbaf303e_5_280"/>
          <p:cNvGrpSpPr/>
          <p:nvPr/>
        </p:nvGrpSpPr>
        <p:grpSpPr>
          <a:xfrm>
            <a:off x="470286" y="1217348"/>
            <a:ext cx="17341584" cy="5853692"/>
            <a:chOff x="298175" y="1141199"/>
            <a:chExt cx="17664851" cy="5328319"/>
          </a:xfrm>
        </p:grpSpPr>
        <p:sp>
          <p:nvSpPr>
            <p:cNvPr id="364" name="Google Shape;364;g36ecbaf303e_5_280"/>
            <p:cNvSpPr/>
            <p:nvPr/>
          </p:nvSpPr>
          <p:spPr>
            <a:xfrm>
              <a:off x="298175" y="1141199"/>
              <a:ext cx="17664851" cy="5328319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365" name="Google Shape;365;g36ecbaf303e_5_2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200" y="1420557"/>
              <a:ext cx="17037300" cy="47021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" name="Google Shape;366;g36ecbaf303e_5_280"/>
          <p:cNvSpPr txBox="1"/>
          <p:nvPr/>
        </p:nvSpPr>
        <p:spPr>
          <a:xfrm>
            <a:off x="470275" y="7308875"/>
            <a:ext cx="17341500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Hasil Query</a:t>
            </a:r>
            <a:r>
              <a:rPr lang="en-US" sz="2200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endParaRPr sz="2200" b="1"/>
          </a:p>
          <a:p>
            <a:pPr marL="457200" marR="0" lvl="0" indent="-3683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Hasil dari query </a:t>
            </a:r>
            <a:r>
              <a:rPr lang="en-US" sz="2200" b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“df_filtered”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19 kolom tabel data dan terdapat 79 baris. dimana yang berisikan transaksi penjualan berdasarkan kategori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“Mobile &amp; Tablets”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 berniai valid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“1”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 terjadi selama  tahun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“2022”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7" name="Google Shape;367;g36ecbaf303e_5_280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8" name="Google Shape;368;g36ecbaf303e_5_280"/>
          <p:cNvSpPr txBox="1"/>
          <p:nvPr/>
        </p:nvSpPr>
        <p:spPr>
          <a:xfrm>
            <a:off x="655200" y="217800"/>
            <a:ext cx="1224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#1 Memfilter data dengan valid = 1, Category = Mobiles &amp; Tablets, transaksi selama 2022</a:t>
            </a:r>
            <a:endParaRPr sz="300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9" name="Google Shape;369;g36ecbaf303e_5_280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ecbaf303e_5_194"/>
          <p:cNvSpPr txBox="1"/>
          <p:nvPr/>
        </p:nvSpPr>
        <p:spPr>
          <a:xfrm>
            <a:off x="655200" y="979800"/>
            <a:ext cx="1703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endParaRPr sz="50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36ecbaf303e_5_194"/>
          <p:cNvSpPr txBox="1"/>
          <p:nvPr/>
        </p:nvSpPr>
        <p:spPr>
          <a:xfrm>
            <a:off x="655200" y="4180050"/>
            <a:ext cx="8103600" cy="55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Penjelasan Query: </a:t>
            </a:r>
            <a:endParaRPr sz="2200" b="1" i="0" u="none" strike="noStrike" cap="none">
              <a:solidFill>
                <a:srgbClr val="000000"/>
              </a:solidFill>
            </a:endParaRPr>
          </a:p>
          <a:p>
            <a:pPr marL="457200" marR="0" lvl="0" indent="-3683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00"/>
              <a:buFont typeface="Quicksand"/>
              <a:buAutoNum type="alphaUcPeriod"/>
            </a:pP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“</a:t>
            </a:r>
            <a:r>
              <a:rPr lang="en-US" sz="2200" b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df_filtered”</a:t>
            </a: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melakukan operasi grouping dan aggregation pada DataFrame (hasil dari filter query sebelumnya).</a:t>
            </a:r>
            <a:endParaRPr sz="2200" b="1">
              <a:solidFill>
                <a:srgbClr val="DBE5EA"/>
              </a:solidFill>
              <a:highlight>
                <a:schemeClr val="dk2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“df_filtered.groupby(“sku_name”)[“qty_ordered”]” 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dimana tahap ini, melakukan pengelompokkan data pada </a:t>
            </a: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“df_filtered” 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berdasarkan nilai unik pada kolom data </a:t>
            </a:r>
            <a:r>
              <a:rPr lang="en-US" sz="2200" b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“sku_name”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dan dilakukan agregasi pada kolom data </a:t>
            </a:r>
            <a:r>
              <a:rPr lang="en-US" sz="2200" b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“qty_ordered”</a:t>
            </a: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jadi, operasi agregasi selanjutnya hanya diterapkan pada kolom di setiap grup.</a:t>
            </a:r>
            <a:endParaRPr sz="22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6" name="Google Shape;376;g36ecbaf303e_5_194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7" name="Google Shape;377;g36ecbaf303e_5_194"/>
          <p:cNvSpPr txBox="1"/>
          <p:nvPr/>
        </p:nvSpPr>
        <p:spPr>
          <a:xfrm>
            <a:off x="9228900" y="4180050"/>
            <a:ext cx="8463600" cy="55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“.sum ()”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fungsi agregasi yang akan dugunakan. dimana grup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“sku_name”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menghitung total nilai dari kolom data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”qty_ordered”.</a:t>
            </a:r>
            <a:endParaRPr sz="22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“.reset_index()” 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fungsinya untuk mrngubah indeks krmbali menjadi kolom biasa dalam DataFrame, sehingga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“sku_name”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akan menjadi kolom reguler, dan indeks DataFrame (df) akan diatur ulang menjadi numerik secara default (0,1,2,...).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“df_groupby” 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untuk menampilkan hasil query DataFrame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“df_groupby”.</a:t>
            </a: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78" name="Google Shape;378;g36ecbaf303e_5_194"/>
          <p:cNvGrpSpPr/>
          <p:nvPr/>
        </p:nvGrpSpPr>
        <p:grpSpPr>
          <a:xfrm>
            <a:off x="440850" y="841081"/>
            <a:ext cx="17369458" cy="2966981"/>
            <a:chOff x="273325" y="1831687"/>
            <a:chExt cx="17809349" cy="2270069"/>
          </a:xfrm>
        </p:grpSpPr>
        <p:sp>
          <p:nvSpPr>
            <p:cNvPr id="379" name="Google Shape;379;g36ecbaf303e_5_194"/>
            <p:cNvSpPr/>
            <p:nvPr/>
          </p:nvSpPr>
          <p:spPr>
            <a:xfrm>
              <a:off x="273325" y="1831687"/>
              <a:ext cx="17809349" cy="2270069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380" name="Google Shape;380;g36ecbaf303e_5_1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5200" y="2281647"/>
              <a:ext cx="17037300" cy="14045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g36ecbaf303e_5_194"/>
          <p:cNvSpPr txBox="1"/>
          <p:nvPr/>
        </p:nvSpPr>
        <p:spPr>
          <a:xfrm>
            <a:off x="655200" y="217800"/>
            <a:ext cx="1224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#2 groupby berdasarkan “sku_name”</a:t>
            </a:r>
            <a:endParaRPr sz="300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g36ecbaf303e_5_295"/>
          <p:cNvGrpSpPr/>
          <p:nvPr/>
        </p:nvGrpSpPr>
        <p:grpSpPr>
          <a:xfrm>
            <a:off x="360550" y="822950"/>
            <a:ext cx="17448105" cy="6515990"/>
            <a:chOff x="360550" y="822950"/>
            <a:chExt cx="17448105" cy="6515990"/>
          </a:xfrm>
        </p:grpSpPr>
        <p:sp>
          <p:nvSpPr>
            <p:cNvPr id="387" name="Google Shape;387;g36ecbaf303e_5_295"/>
            <p:cNvSpPr/>
            <p:nvPr/>
          </p:nvSpPr>
          <p:spPr>
            <a:xfrm>
              <a:off x="360550" y="822950"/>
              <a:ext cx="17448105" cy="6515990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388" name="Google Shape;388;g36ecbaf303e_5_2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925" y="1109850"/>
              <a:ext cx="16655053" cy="5900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" name="Google Shape;389;g36ecbaf303e_5_295"/>
          <p:cNvSpPr txBox="1"/>
          <p:nvPr/>
        </p:nvSpPr>
        <p:spPr>
          <a:xfrm>
            <a:off x="655200" y="7532850"/>
            <a:ext cx="17037300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Hasil Query</a:t>
            </a:r>
            <a:r>
              <a:rPr lang="en-US" sz="2200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endParaRPr sz="2200" b="1"/>
          </a:p>
          <a:p>
            <a:pPr marL="457200" marR="0" lvl="0" indent="-3683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Hasil dari query </a:t>
            </a:r>
            <a:r>
              <a:rPr lang="en-US" sz="2200" b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“df_groupby”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2 kolom tabel data dan terdapat 47 baris. dimana yang berisikan kinerja penjualan untuk setiap model ponsel atau tablet dan total kuantitas yang dipesan pada tahun 2022.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0" name="Google Shape;390;g36ecbaf303e_5_295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1" name="Google Shape;391;g36ecbaf303e_5_295"/>
          <p:cNvSpPr txBox="1"/>
          <p:nvPr/>
        </p:nvSpPr>
        <p:spPr>
          <a:xfrm>
            <a:off x="655200" y="217800"/>
            <a:ext cx="1224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#2 groupby berdasarkan “sku_name”</a:t>
            </a:r>
            <a:endParaRPr sz="300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2" name="Google Shape;392;g36ecbaf303e_5_295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6ecbaf303e_5_312"/>
          <p:cNvSpPr txBox="1"/>
          <p:nvPr/>
        </p:nvSpPr>
        <p:spPr>
          <a:xfrm>
            <a:off x="470300" y="4713450"/>
            <a:ext cx="17340900" cy="3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Penjelasan Query: </a:t>
            </a:r>
            <a:endParaRPr sz="2200" b="1" i="0" u="none" strike="noStrike" cap="none">
              <a:solidFill>
                <a:srgbClr val="000000"/>
              </a:solidFill>
            </a:endParaRPr>
          </a:p>
          <a:p>
            <a:pPr marL="457200" marR="0" lvl="0" indent="-3683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00"/>
              <a:buFont typeface="Quicksand"/>
              <a:buAutoNum type="alphaUcPeriod"/>
            </a:pP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“</a:t>
            </a:r>
            <a:r>
              <a:rPr lang="en-US" sz="2200" b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df_groupby”</a:t>
            </a:r>
            <a:r>
              <a:rPr lang="en-US" sz="2200" b="1">
                <a:solidFill>
                  <a:srgbClr val="DBE5EA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hasil pengelompokkan DataFrame </a:t>
            </a: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“groupby” 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pada query sebelumnya yang berisi dua kolom utama, yaitu kolom </a:t>
            </a: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“sku_name” 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dan </a:t>
            </a: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“qty_ordered”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200">
              <a:solidFill>
                <a:srgbClr val="DBE5EA"/>
              </a:solidFill>
              <a:highlight>
                <a:schemeClr val="dk2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“.sort_values(‘qty_ordered,’”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untuk mengurutkan baris berdasarkan kolom data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“qty_ordered”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diurutkan berdasarkan nilai terbesar hingga terkecil dengan query </a:t>
            </a:r>
            <a:r>
              <a:rPr lang="en-US" sz="2200" b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“ascending = false)”</a:t>
            </a:r>
            <a:endParaRPr sz="2200" b="1">
              <a:solidFill>
                <a:schemeClr val="lt2"/>
              </a:solidFill>
              <a:highlight>
                <a:schemeClr val="dk2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“df_values.head(5)”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 disini akan menampilkan hasil query 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TOP 5 Produk dari Kategori Mobile &amp; Tablets selama tahun 2022</a:t>
            </a:r>
            <a:endParaRPr sz="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8" name="Google Shape;398;g36ecbaf303e_5_312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99" name="Google Shape;399;g36ecbaf303e_5_312"/>
          <p:cNvGrpSpPr/>
          <p:nvPr/>
        </p:nvGrpSpPr>
        <p:grpSpPr>
          <a:xfrm>
            <a:off x="470300" y="1363270"/>
            <a:ext cx="17340875" cy="2650126"/>
            <a:chOff x="323025" y="1883392"/>
            <a:chExt cx="17640768" cy="2186393"/>
          </a:xfrm>
        </p:grpSpPr>
        <p:sp>
          <p:nvSpPr>
            <p:cNvPr id="400" name="Google Shape;400;g36ecbaf303e_5_312"/>
            <p:cNvSpPr/>
            <p:nvPr/>
          </p:nvSpPr>
          <p:spPr>
            <a:xfrm>
              <a:off x="323025" y="1883392"/>
              <a:ext cx="17640768" cy="2186393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pic>
          <p:nvPicPr>
            <p:cNvPr id="401" name="Google Shape;401;g36ecbaf303e_5_3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5200" y="2305050"/>
              <a:ext cx="17037301" cy="12983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g36ecbaf303e_5_312"/>
          <p:cNvSpPr txBox="1"/>
          <p:nvPr/>
        </p:nvSpPr>
        <p:spPr>
          <a:xfrm>
            <a:off x="655200" y="751200"/>
            <a:ext cx="1224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#3 Mengurutkan data dan menampilkan 5 teratas</a:t>
            </a:r>
            <a:endParaRPr sz="3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3" name="Google Shape;403;g36ecbaf303e_5_312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"/>
          <p:cNvSpPr txBox="1"/>
          <p:nvPr/>
        </p:nvSpPr>
        <p:spPr>
          <a:xfrm>
            <a:off x="2945700" y="1475250"/>
            <a:ext cx="5538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Team Members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637309" y="2794638"/>
            <a:ext cx="1679997" cy="195505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5" name="Google Shape;175;p2"/>
          <p:cNvSpPr/>
          <p:nvPr/>
        </p:nvSpPr>
        <p:spPr>
          <a:xfrm>
            <a:off x="10059275" y="-750"/>
            <a:ext cx="6345860" cy="10286842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176" name="Google Shape;176;p2"/>
          <p:cNvSpPr txBox="1"/>
          <p:nvPr/>
        </p:nvSpPr>
        <p:spPr>
          <a:xfrm>
            <a:off x="10480802" y="1993794"/>
            <a:ext cx="634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03  Dahlia Arum Wicaksono</a:t>
            </a:r>
            <a:endParaRPr sz="2499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10480802" y="2707553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04  Diana Margaret  </a:t>
            </a:r>
            <a:endParaRPr sz="14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78" name="Google Shape;178;p2"/>
          <p:cNvCxnSpPr/>
          <p:nvPr/>
        </p:nvCxnSpPr>
        <p:spPr>
          <a:xfrm>
            <a:off x="9977888" y="194369"/>
            <a:ext cx="0" cy="953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2"/>
          <p:cNvCxnSpPr/>
          <p:nvPr/>
        </p:nvCxnSpPr>
        <p:spPr>
          <a:xfrm>
            <a:off x="614750" y="5366718"/>
            <a:ext cx="9281700" cy="4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2"/>
          <p:cNvSpPr txBox="1"/>
          <p:nvPr/>
        </p:nvSpPr>
        <p:spPr>
          <a:xfrm>
            <a:off x="10506006" y="1231785"/>
            <a:ext cx="709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02  Ayo Putri Sagita</a:t>
            </a:r>
            <a:endParaRPr sz="2499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10524187" y="452979"/>
            <a:ext cx="709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01  Adam Hidayatullah </a:t>
            </a:r>
            <a:endParaRPr sz="14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10460453" y="3374656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05  Findri Fauzi</a:t>
            </a:r>
            <a:endParaRPr sz="14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10460453" y="4134863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06  I Putu Werdhi Winata</a:t>
            </a:r>
            <a:endParaRPr sz="14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10450279" y="4881833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07  Jedy Sean Syah</a:t>
            </a:r>
            <a:endParaRPr sz="14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10429931" y="5559551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08  Mela Sari</a:t>
            </a:r>
            <a:endParaRPr sz="14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10429931" y="6286618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09  Muhammad Rijal Ulhaq </a:t>
            </a:r>
            <a:endParaRPr sz="14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10399408" y="7029408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10  Najela Rafia Elchoir</a:t>
            </a:r>
            <a:endParaRPr sz="2499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10429931" y="7738653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11  Nurul Annisa</a:t>
            </a:r>
            <a:endParaRPr sz="14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10429931" y="8447898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12  Rivaldy Alawy</a:t>
            </a:r>
            <a:endParaRPr sz="2499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10399408" y="9212060"/>
            <a:ext cx="7807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13  Tasya Nur Karina</a:t>
            </a:r>
            <a:endParaRPr sz="140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1" name="Google Shape;191;p2" title="Python-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00" y="2990150"/>
            <a:ext cx="5101932" cy="28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 title="images (3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100" y="5922201"/>
            <a:ext cx="3620081" cy="158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" title="images (2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9353" y="5737775"/>
            <a:ext cx="1808789" cy="194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1258" y="7996603"/>
            <a:ext cx="5640353" cy="121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1636" y="5737788"/>
            <a:ext cx="1808789" cy="194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7420" y="3053750"/>
            <a:ext cx="4028079" cy="24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g36ecbaf303e_5_325"/>
          <p:cNvGrpSpPr/>
          <p:nvPr/>
        </p:nvGrpSpPr>
        <p:grpSpPr>
          <a:xfrm>
            <a:off x="507852" y="1215564"/>
            <a:ext cx="10022119" cy="3054240"/>
            <a:chOff x="481400" y="2150825"/>
            <a:chExt cx="9007027" cy="2745137"/>
          </a:xfrm>
        </p:grpSpPr>
        <p:sp>
          <p:nvSpPr>
            <p:cNvPr id="409" name="Google Shape;409;g36ecbaf303e_5_325"/>
            <p:cNvSpPr/>
            <p:nvPr/>
          </p:nvSpPr>
          <p:spPr>
            <a:xfrm>
              <a:off x="481400" y="2150825"/>
              <a:ext cx="9007027" cy="2745137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grpSp>
          <p:nvGrpSpPr>
            <p:cNvPr id="410" name="Google Shape;410;g36ecbaf303e_5_325"/>
            <p:cNvGrpSpPr/>
            <p:nvPr/>
          </p:nvGrpSpPr>
          <p:grpSpPr>
            <a:xfrm>
              <a:off x="704021" y="2333600"/>
              <a:ext cx="8572401" cy="2260202"/>
              <a:chOff x="323025" y="2257425"/>
              <a:chExt cx="8887000" cy="2343150"/>
            </a:xfrm>
          </p:grpSpPr>
          <p:pic>
            <p:nvPicPr>
              <p:cNvPr id="411" name="Google Shape;411;g36ecbaf303e_5_325"/>
              <p:cNvPicPr preferRelativeResize="0"/>
              <p:nvPr/>
            </p:nvPicPr>
            <p:blipFill rotWithShape="1">
              <a:blip r:embed="rId3">
                <a:alphaModFix/>
              </a:blip>
              <a:srcRect r="50695"/>
              <a:stretch/>
            </p:blipFill>
            <p:spPr>
              <a:xfrm>
                <a:off x="323025" y="2257425"/>
                <a:ext cx="5569800" cy="23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g36ecbaf303e_5_325"/>
              <p:cNvPicPr preferRelativeResize="0"/>
              <p:nvPr/>
            </p:nvPicPr>
            <p:blipFill rotWithShape="1">
              <a:blip r:embed="rId3">
                <a:alphaModFix/>
              </a:blip>
              <a:srcRect l="70634"/>
              <a:stretch/>
            </p:blipFill>
            <p:spPr>
              <a:xfrm>
                <a:off x="5892825" y="2257425"/>
                <a:ext cx="3317200" cy="2343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13" name="Google Shape;413;g36ecbaf303e_5_325"/>
          <p:cNvSpPr txBox="1"/>
          <p:nvPr/>
        </p:nvSpPr>
        <p:spPr>
          <a:xfrm>
            <a:off x="10861800" y="1215575"/>
            <a:ext cx="6865200" cy="6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Hasil Query</a:t>
            </a:r>
            <a:r>
              <a:rPr lang="en-US" sz="2200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endParaRPr sz="2200" b="1"/>
          </a:p>
          <a:p>
            <a:pPr marL="457200" marR="0" lvl="0" indent="-3683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Hasil dari query </a:t>
            </a:r>
            <a:r>
              <a:rPr lang="en-US" sz="2200" b="1">
                <a:solidFill>
                  <a:schemeClr val="lt2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“df_values.head(5)”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2 kolom tabel data dan terdapat 5 baris. dimana menampilkan 5 produk terlaris pada kategori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“Mobile &amp; Tablets”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yang valid di pesan pada tahun 2022. ini hasil dari pengurutan DataFrame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“df_groupby”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berdasarkan kolom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“qty_ordered” 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secara berurutan dari tertinggi hingga terbawah </a:t>
            </a:r>
            <a:r>
              <a:rPr lang="en-US" sz="22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“descending”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. serta menampilkan hasil persentase 5 produk terbaik dalam bentuk diagram pie.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4" name="Google Shape;414;g36ecbaf303e_5_325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5" name="Google Shape;415;g36ecbaf303e_5_325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16" name="Google Shape;416;g36ecbaf303e_5_325"/>
          <p:cNvGrpSpPr/>
          <p:nvPr/>
        </p:nvGrpSpPr>
        <p:grpSpPr>
          <a:xfrm>
            <a:off x="831974" y="4269593"/>
            <a:ext cx="9426294" cy="4942633"/>
            <a:chOff x="1058950" y="4269800"/>
            <a:chExt cx="6547401" cy="3433100"/>
          </a:xfrm>
        </p:grpSpPr>
        <p:pic>
          <p:nvPicPr>
            <p:cNvPr id="417" name="Google Shape;417;g36ecbaf303e_5_325" title="download.png"/>
            <p:cNvPicPr preferRelativeResize="0"/>
            <p:nvPr/>
          </p:nvPicPr>
          <p:blipFill rotWithShape="1">
            <a:blip r:embed="rId5">
              <a:alphaModFix/>
            </a:blip>
            <a:srcRect l="5499" r="63053"/>
            <a:stretch/>
          </p:blipFill>
          <p:spPr>
            <a:xfrm>
              <a:off x="1058950" y="4269800"/>
              <a:ext cx="3151651" cy="343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g36ecbaf303e_5_325" title="download.png"/>
            <p:cNvPicPr preferRelativeResize="0"/>
            <p:nvPr/>
          </p:nvPicPr>
          <p:blipFill rotWithShape="1">
            <a:blip r:embed="rId5">
              <a:alphaModFix/>
            </a:blip>
            <a:srcRect l="66117"/>
            <a:stretch/>
          </p:blipFill>
          <p:spPr>
            <a:xfrm>
              <a:off x="4210601" y="4269800"/>
              <a:ext cx="3395750" cy="3433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9" name="Google Shape;419;g36ecbaf303e_5_325"/>
          <p:cNvSpPr txBox="1"/>
          <p:nvPr/>
        </p:nvSpPr>
        <p:spPr>
          <a:xfrm>
            <a:off x="655200" y="751200"/>
            <a:ext cx="1224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#3 Mengurutkan data dan menampilkan 5 teratas</a:t>
            </a:r>
            <a:endParaRPr sz="3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g36ecbaf303e_11_19"/>
          <p:cNvCxnSpPr/>
          <p:nvPr/>
        </p:nvCxnSpPr>
        <p:spPr>
          <a:xfrm rot="-5400000">
            <a:off x="6970641" y="4931575"/>
            <a:ext cx="4346700" cy="0"/>
          </a:xfrm>
          <a:prstGeom prst="straightConnector1">
            <a:avLst/>
          </a:prstGeom>
          <a:noFill/>
          <a:ln w="57150" cap="flat" cmpd="sng">
            <a:solidFill>
              <a:srgbClr val="7994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5" name="Google Shape;425;g36ecbaf303e_11_19"/>
          <p:cNvSpPr txBox="1"/>
          <p:nvPr/>
        </p:nvSpPr>
        <p:spPr>
          <a:xfrm>
            <a:off x="276525" y="1703550"/>
            <a:ext cx="8541900" cy="7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Produk </a:t>
            </a: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“IDROID_BALRX7-Gold” </a:t>
            </a: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menunjukkan perfoma penjualan yang luar biasa di dominan 1000 unit (93.7%) dibanding dengan produk lainnya. Lalu, Produk penjualan kedua, yaitu </a:t>
            </a: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“IDROID_BALRX7-Jet black” </a:t>
            </a: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dengan dominan 31 unit (2.9%) yang jauh dibawah perfoma penjualan oleh produk </a:t>
            </a: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“IDROID_BALRX7-Gold”. </a:t>
            </a: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Namun, sebagian kuantitas produk lainnya justru lebih kecil dengan rata-rata dominan 10-15 unit (1%) saja.</a:t>
            </a:r>
            <a:endParaRPr sz="2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556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Meskipun terdapat leader yang jelas dan dalam kuantitas yang berukuran kecil, namun ada berbagai merek produk lain berkontribusi pada sistem penjualan yang beragam dalam pilihan jenis produk.</a:t>
            </a:r>
            <a:endParaRPr sz="2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556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icksand"/>
              <a:buChar char="●"/>
            </a:pP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Semua insight ini, berlaku data transaksi selama periode tahun 2022. Tren pasar bisa saja berubah di tahun berikutnya, terutama di sektor teknologi pada kategori ponsel dan tablet.</a:t>
            </a:r>
            <a:endParaRPr sz="2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6" name="Google Shape;426;g36ecbaf303e_11_19"/>
          <p:cNvSpPr txBox="1"/>
          <p:nvPr/>
        </p:nvSpPr>
        <p:spPr>
          <a:xfrm>
            <a:off x="9460475" y="1703550"/>
            <a:ext cx="8541900" cy="6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Dengan adanya data tersebut, dapat memberikan titik awal yang sangat baik untuk memahami dinamika penjualan produk dan bisa mempertimbangkan juga dalam </a:t>
            </a:r>
            <a:r>
              <a:rPr lang="en-US" sz="2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memberikan hadiah bagi pelanggan yang memenangkan kompetisi Festival dari perusahaan pada akhir tahun.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 ada beberapa rekomendasi studi kasus yang menarik untuk dikembangkan :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83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Quicksand"/>
              <a:buChar char="●"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Analisis penjualan Best Seller IDROID_BALRX7-Gold dan strategi keberlanjutan.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83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Quicksand"/>
              <a:buChar char="●"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Identifikasi pertumbuhan produk non-unggulan berdasarkan kategori Mobiles &amp; Tablets.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830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Quicksand"/>
              <a:buChar char="●"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Analisis pasar kategori Mobiles &amp; Tablets berdasarkan jangka waktu (Tahun 2022 ~ saat ini)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7" name="Google Shape;427;g36ecbaf303e_11_19"/>
          <p:cNvSpPr txBox="1"/>
          <p:nvPr/>
        </p:nvSpPr>
        <p:spPr>
          <a:xfrm>
            <a:off x="1897954" y="1066503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Market Insights</a:t>
            </a: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36ecbaf303e_11_19"/>
          <p:cNvSpPr txBox="1"/>
          <p:nvPr/>
        </p:nvSpPr>
        <p:spPr>
          <a:xfrm>
            <a:off x="11041940" y="1118336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Recommendations:</a:t>
            </a:r>
            <a:r>
              <a:rPr lang="en-US" sz="2799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36ecbaf303e_11_19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0" name="Google Shape;430;g36ecbaf303e_11_19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ecbaf303e_3_22"/>
          <p:cNvSpPr txBox="1"/>
          <p:nvPr/>
        </p:nvSpPr>
        <p:spPr>
          <a:xfrm>
            <a:off x="1028700" y="599709"/>
            <a:ext cx="115347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Question Number </a:t>
            </a: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g36ecbaf303e_3_22"/>
          <p:cNvCxnSpPr/>
          <p:nvPr/>
        </p:nvCxnSpPr>
        <p:spPr>
          <a:xfrm>
            <a:off x="5897880" y="2806974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7" name="Google Shape;437;g36ecbaf303e_3_22"/>
          <p:cNvCxnSpPr/>
          <p:nvPr/>
        </p:nvCxnSpPr>
        <p:spPr>
          <a:xfrm>
            <a:off x="5897880" y="8161609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g36ecbaf303e_3_22"/>
          <p:cNvSpPr/>
          <p:nvPr/>
        </p:nvSpPr>
        <p:spPr>
          <a:xfrm>
            <a:off x="8304001" y="21657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9" name="Google Shape;439;g36ecbaf303e_3_22"/>
          <p:cNvSpPr/>
          <p:nvPr/>
        </p:nvSpPr>
        <p:spPr>
          <a:xfrm>
            <a:off x="8304001" y="90101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0" name="Google Shape;440;g36ecbaf303e_3_22"/>
          <p:cNvSpPr txBox="1"/>
          <p:nvPr/>
        </p:nvSpPr>
        <p:spPr>
          <a:xfrm>
            <a:off x="837475" y="2967200"/>
            <a:ext cx="166131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Dear Data Analyst</a:t>
            </a: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</a:t>
            </a:r>
            <a:b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</a:br>
            <a:b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Menindaklanjuti meeting gabungan Tim Werehouse dan Tim Marketing, kami menemukan bahwa ketersediaan stock produk dengan Kategori Others pada akhir 2022 kemarin masih banyak.</a:t>
            </a:r>
            <a:endParaRPr sz="2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55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icksand"/>
              <a:buAutoNum type="arabicPeriod"/>
            </a:pP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Kami mohon bantuan untuk melakukan pengecekan </a:t>
            </a: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 penjualan kategori tersebut dengan tahun 2021 </a:t>
            </a: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secara kuantitas penjualan. Dugaan sementara kami, telah terjadi </a:t>
            </a: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penurunan kuantitas penjualan pada 2022 dibandingkan 2021.</a:t>
            </a: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(Mohon juga </a:t>
            </a: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data ke-15 kategori</a:t>
            </a: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2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55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icksand"/>
              <a:buAutoNum type="arabicPeriod"/>
            </a:pP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Apabila memang terjadi </a:t>
            </a: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penurunan kuantitas penjualan pada kategori Others</a:t>
            </a: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kami mohon bantuan untuk menyediakan data </a:t>
            </a: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TOP 20 nama produk yang mengalami penurunan paling tinggi pada 2022 jika dibanding dengan 2021</a:t>
            </a: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 Hal ini kami gunakan sebagai bahan diskusi pada meeting selanjutnya.</a:t>
            </a:r>
            <a:endParaRPr sz="2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Mohon bantuan untuk mengirimkan data tersebut paling lambat 4 hari dari hari ini. Atas bantuan yang diberikan, kami mengucapkan terima kasih.</a:t>
            </a:r>
            <a:b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</a:br>
            <a:b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Regards</a:t>
            </a:r>
            <a:b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Tim Warehouse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g36e3129f0c6_0_16"/>
          <p:cNvGrpSpPr/>
          <p:nvPr/>
        </p:nvGrpSpPr>
        <p:grpSpPr>
          <a:xfrm>
            <a:off x="807800" y="141549"/>
            <a:ext cx="8137632" cy="9822992"/>
            <a:chOff x="0" y="-65919"/>
            <a:chExt cx="4816592" cy="1145619"/>
          </a:xfrm>
        </p:grpSpPr>
        <p:sp>
          <p:nvSpPr>
            <p:cNvPr id="446" name="Google Shape;446;g36e3129f0c6_0_16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sp>
          <p:nvSpPr>
            <p:cNvPr id="447" name="Google Shape;447;g36e3129f0c6_0_16"/>
            <p:cNvSpPr txBox="1"/>
            <p:nvPr/>
          </p:nvSpPr>
          <p:spPr>
            <a:xfrm>
              <a:off x="0" y="-65919"/>
              <a:ext cx="4816500" cy="11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51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g36e3129f0c6_0_16"/>
          <p:cNvSpPr txBox="1"/>
          <p:nvPr/>
        </p:nvSpPr>
        <p:spPr>
          <a:xfrm>
            <a:off x="762000" y="322503"/>
            <a:ext cx="1658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49" name="Google Shape;449;g36e3129f0c6_0_16"/>
          <p:cNvSpPr/>
          <p:nvPr/>
        </p:nvSpPr>
        <p:spPr>
          <a:xfrm rot="5400000">
            <a:off x="-1027229" y="825926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0" name="Google Shape;450;g36e3129f0c6_0_16"/>
          <p:cNvSpPr txBox="1"/>
          <p:nvPr/>
        </p:nvSpPr>
        <p:spPr>
          <a:xfrm>
            <a:off x="856629" y="141553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Analysis &amp; Key Finding 2.1</a:t>
            </a:r>
            <a:r>
              <a:rPr lang="en-US" sz="2799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g36e3129f0c6_0_16"/>
          <p:cNvCxnSpPr/>
          <p:nvPr/>
        </p:nvCxnSpPr>
        <p:spPr>
          <a:xfrm flipH="1">
            <a:off x="449700" y="-8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2" name="Google Shape;452;g36e3129f0c6_0_16"/>
          <p:cNvSpPr txBox="1"/>
          <p:nvPr/>
        </p:nvSpPr>
        <p:spPr>
          <a:xfrm>
            <a:off x="9250425" y="1010600"/>
            <a:ext cx="8137500" cy="87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1. Filter data valid dan tahun 2021/2022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Memfilter data hanya yang </a:t>
            </a: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valid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(is_valid == 1) dan berdasarkan </a:t>
            </a: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tahun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b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df_2021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 tahun 2021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df_2022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d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ata tahun 2022.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2. Group by kategori dan jumlahkan</a:t>
            </a:r>
            <a:r>
              <a:rPr lang="en-US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qty_ordered</a:t>
            </a:r>
            <a:endParaRPr sz="1800">
              <a:solidFill>
                <a:srgbClr val="18803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Mengelompokkan data berdasarkan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category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dan menjumlahkan jumlah pesanan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(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qty_ordered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).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reset_index()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digunakan agar hasilnya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menjadi DataFrame biasa lagi.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3. Gabungkan data (join) dan isi nilai kosong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Menggabungkan (merge) data dari 2021 dan 2022 berdasarkan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category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how='outer'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berarti semua kategori dari kedua tahun akan disertakan (meskipun hanya muncul di salah satu tahun).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suffixes=('_2021', '_2022')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,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Ketika kita melakukan </a:t>
            </a:r>
            <a:r>
              <a:rPr lang="en-US" sz="1800" i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merge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dua DataFrame yang </a:t>
            </a: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memiliki kolom dengan nama sama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Python akan </a:t>
            </a: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menambahkan akhiran (suffix)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pada nama kolom itu supaya tidak bentrok.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fillna(0)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untuk mengisi kategori yang tidak ada di salah satu tahun dengan </a:t>
            </a: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nilai 0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4. Hitung selisih penjualan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Menambahkan kolom baru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qty_decreased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sebagai selisih penjualan: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Nilai negatif = penurunan.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Nilai positif = kenaikan.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5. Filter kategori "Others" dan urutkan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Menyaring data yang kategorinya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'Others'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saja.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Diurutkan berdasarkan penurunan jumlah.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6. Tampilkan 15 kategori teratas (termasuk "Others")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Mengambil </a:t>
            </a: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15 kategori dengan penurunan penjualan terbesar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hasil analisis kategori 'Others' dan 15 besar kategori dengan penurunan terbanyak.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53" name="Google Shape;453;g36e3129f0c6_0_16"/>
          <p:cNvPicPr preferRelativeResize="0"/>
          <p:nvPr/>
        </p:nvPicPr>
        <p:blipFill rotWithShape="1">
          <a:blip r:embed="rId4">
            <a:alphaModFix/>
          </a:blip>
          <a:srcRect l="4558" t="13281" r="39365" b="6712"/>
          <a:stretch/>
        </p:blipFill>
        <p:spPr>
          <a:xfrm>
            <a:off x="1163100" y="927075"/>
            <a:ext cx="7504524" cy="5362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g36e3129f0c6_0_16"/>
          <p:cNvCxnSpPr/>
          <p:nvPr/>
        </p:nvCxnSpPr>
        <p:spPr>
          <a:xfrm flipH="1">
            <a:off x="17817250" y="4699492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5" name="Google Shape;455;g36e3129f0c6_0_16"/>
          <p:cNvSpPr/>
          <p:nvPr/>
        </p:nvSpPr>
        <p:spPr>
          <a:xfrm rot="5400000">
            <a:off x="16346371" y="158611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56" name="Google Shape;456;g36e3129f0c6_0_16"/>
          <p:cNvPicPr preferRelativeResize="0"/>
          <p:nvPr/>
        </p:nvPicPr>
        <p:blipFill rotWithShape="1">
          <a:blip r:embed="rId5">
            <a:alphaModFix/>
          </a:blip>
          <a:srcRect l="5726" t="24213" r="49570" b="25831"/>
          <a:stretch/>
        </p:blipFill>
        <p:spPr>
          <a:xfrm>
            <a:off x="1163100" y="6477600"/>
            <a:ext cx="7504524" cy="33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36e3129f0c6_0_16"/>
          <p:cNvSpPr txBox="1"/>
          <p:nvPr/>
        </p:nvSpPr>
        <p:spPr>
          <a:xfrm>
            <a:off x="7237225" y="879000"/>
            <a:ext cx="226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Syntax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58" name="Google Shape;458;g36e3129f0c6_0_16"/>
          <p:cNvSpPr txBox="1"/>
          <p:nvPr/>
        </p:nvSpPr>
        <p:spPr>
          <a:xfrm>
            <a:off x="7187138" y="6441825"/>
            <a:ext cx="226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g36ecbaf303e_3_222"/>
          <p:cNvGrpSpPr/>
          <p:nvPr/>
        </p:nvGrpSpPr>
        <p:grpSpPr>
          <a:xfrm>
            <a:off x="7572225" y="299551"/>
            <a:ext cx="9778645" cy="6232165"/>
            <a:chOff x="0" y="-65919"/>
            <a:chExt cx="4816592" cy="1145619"/>
          </a:xfrm>
        </p:grpSpPr>
        <p:sp>
          <p:nvSpPr>
            <p:cNvPr id="464" name="Google Shape;464;g36ecbaf303e_3_222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sp>
          <p:nvSpPr>
            <p:cNvPr id="465" name="Google Shape;465;g36ecbaf303e_3_222"/>
            <p:cNvSpPr txBox="1"/>
            <p:nvPr/>
          </p:nvSpPr>
          <p:spPr>
            <a:xfrm>
              <a:off x="0" y="-65919"/>
              <a:ext cx="4816500" cy="11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51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g36ecbaf303e_3_222"/>
          <p:cNvGrpSpPr/>
          <p:nvPr/>
        </p:nvGrpSpPr>
        <p:grpSpPr>
          <a:xfrm>
            <a:off x="807800" y="293950"/>
            <a:ext cx="6764422" cy="6232165"/>
            <a:chOff x="0" y="-65919"/>
            <a:chExt cx="4816592" cy="1145619"/>
          </a:xfrm>
        </p:grpSpPr>
        <p:sp>
          <p:nvSpPr>
            <p:cNvPr id="467" name="Google Shape;467;g36ecbaf303e_3_222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sp>
          <p:nvSpPr>
            <p:cNvPr id="468" name="Google Shape;468;g36ecbaf303e_3_222"/>
            <p:cNvSpPr txBox="1"/>
            <p:nvPr/>
          </p:nvSpPr>
          <p:spPr>
            <a:xfrm>
              <a:off x="0" y="-65919"/>
              <a:ext cx="4816500" cy="11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51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9" name="Google Shape;469;g36ecbaf303e_3_222"/>
          <p:cNvSpPr txBox="1"/>
          <p:nvPr/>
        </p:nvSpPr>
        <p:spPr>
          <a:xfrm>
            <a:off x="762000" y="322503"/>
            <a:ext cx="1658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0" name="Google Shape;470;g36ecbaf303e_3_222"/>
          <p:cNvSpPr/>
          <p:nvPr/>
        </p:nvSpPr>
        <p:spPr>
          <a:xfrm rot="5400000">
            <a:off x="-1027229" y="825926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1" name="Google Shape;471;g36ecbaf303e_3_222"/>
          <p:cNvSpPr txBox="1"/>
          <p:nvPr/>
        </p:nvSpPr>
        <p:spPr>
          <a:xfrm>
            <a:off x="856629" y="141553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Visualisasi Matplotlib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2.1</a:t>
            </a:r>
            <a:r>
              <a:rPr lang="en-US" sz="2799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g36ecbaf303e_3_222"/>
          <p:cNvCxnSpPr/>
          <p:nvPr/>
        </p:nvCxnSpPr>
        <p:spPr>
          <a:xfrm flipH="1">
            <a:off x="449700" y="-8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" name="Google Shape;473;g36ecbaf303e_3_222"/>
          <p:cNvCxnSpPr/>
          <p:nvPr/>
        </p:nvCxnSpPr>
        <p:spPr>
          <a:xfrm flipH="1">
            <a:off x="17817250" y="4699492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4" name="Google Shape;474;g36ecbaf303e_3_222"/>
          <p:cNvSpPr/>
          <p:nvPr/>
        </p:nvSpPr>
        <p:spPr>
          <a:xfrm rot="5400000">
            <a:off x="16346371" y="158611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75" name="Google Shape;475;g36ecbaf303e_3_222"/>
          <p:cNvPicPr preferRelativeResize="0"/>
          <p:nvPr/>
        </p:nvPicPr>
        <p:blipFill rotWithShape="1">
          <a:blip r:embed="rId4">
            <a:alphaModFix/>
          </a:blip>
          <a:srcRect l="5040" t="17249" r="48549" b="8045"/>
          <a:stretch/>
        </p:blipFill>
        <p:spPr>
          <a:xfrm>
            <a:off x="1040550" y="803925"/>
            <a:ext cx="6154653" cy="55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36ecbaf303e_3_222"/>
          <p:cNvSpPr txBox="1"/>
          <p:nvPr/>
        </p:nvSpPr>
        <p:spPr>
          <a:xfrm>
            <a:off x="5672275" y="692025"/>
            <a:ext cx="226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Syntax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77" name="Google Shape;477;g36ecbaf303e_3_222"/>
          <p:cNvSpPr txBox="1"/>
          <p:nvPr/>
        </p:nvSpPr>
        <p:spPr>
          <a:xfrm>
            <a:off x="964350" y="6526125"/>
            <a:ext cx="7074000" cy="364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1. Import Library Visualisasi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menggunakan </a:t>
            </a:r>
            <a:r>
              <a:rPr lang="en-US" sz="1500" dirty="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matplotlib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untuk membuat grafik.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2. Membuat Figure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Membuat canvas gambar dengan ukuran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10 inch x 6 inch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Ini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supaya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grafik cukup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lebar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labelnya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tidak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tumpang-tindih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3. Membuat Grafik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Horizontal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X-Axis (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nilai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):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qty_diff</a:t>
            </a:r>
            <a:r>
              <a:rPr lang="en-US" sz="1500" dirty="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(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selisih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kuantitas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penjualan 2022 - 2021).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Y-Axis (nama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):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sku_name</a:t>
            </a:r>
            <a:r>
              <a:rPr lang="en-US" sz="1500" dirty="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rgbClr val="18803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Warna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skyblue</a:t>
            </a:r>
            <a:r>
              <a:rPr lang="en-US" sz="1500" dirty="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jika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selisih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&gt;= 0 (penjualan naik).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#FFB6C1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jika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selisih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&lt; 0 (penjualan turun).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Warna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otomatis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diatur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dengan list comprehension: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4. Label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Sumbu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X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Memberi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label di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bawah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sumbu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X. Jadi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tahu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angka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positif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=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kenaikan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negatif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=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penurunan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8" name="Google Shape;478;g36ecbaf303e_3_222"/>
          <p:cNvSpPr txBox="1"/>
          <p:nvPr/>
        </p:nvSpPr>
        <p:spPr>
          <a:xfrm>
            <a:off x="8736200" y="6712800"/>
            <a:ext cx="85968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5. Judul Grafik</a:t>
            </a:r>
            <a:endParaRPr sz="16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Judul menjelaskan isi grafik: SKU mana saja yang penjualannya paling turun.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6. Membalik Sumbu Y</a:t>
            </a:r>
            <a:endParaRPr sz="16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Secara default, baris pertama DataFrame muncul di bawah grafik.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Dengan ini, SKU dengan penurunan terbesar muncul di atas grafik.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7. Menampilkan Label Angka di Ujung Batang</a:t>
            </a:r>
            <a:endParaRPr sz="16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angka kuantitas selisih di ujung setiap batang.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Memudahkan pembaca langsung melihat nilainya tanpa harus lihat sumbu X.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8. Merapikan Layout</a:t>
            </a:r>
            <a:endParaRPr sz="16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Otomatis mengatur posisi elemen supaya tidak terpotong.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9. Menampilkan Grafik</a:t>
            </a:r>
            <a:endParaRPr sz="16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Memunculkan hasil grafik di output notebook.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79" name="Google Shape;479;g36ecbaf303e_3_222"/>
          <p:cNvPicPr preferRelativeResize="0"/>
          <p:nvPr/>
        </p:nvPicPr>
        <p:blipFill rotWithShape="1">
          <a:blip r:embed="rId5">
            <a:alphaModFix/>
          </a:blip>
          <a:srcRect l="7006" t="16030" r="15909" b="6378"/>
          <a:stretch/>
        </p:blipFill>
        <p:spPr>
          <a:xfrm>
            <a:off x="7572225" y="1234250"/>
            <a:ext cx="9626250" cy="514017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6ecbaf303e_3_222"/>
          <p:cNvSpPr txBox="1"/>
          <p:nvPr/>
        </p:nvSpPr>
        <p:spPr>
          <a:xfrm>
            <a:off x="15563829" y="681532"/>
            <a:ext cx="207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6e3129f0c6_0_34"/>
          <p:cNvSpPr txBox="1"/>
          <p:nvPr/>
        </p:nvSpPr>
        <p:spPr>
          <a:xfrm>
            <a:off x="386850" y="929150"/>
            <a:ext cx="7254900" cy="911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Top 3 Kategori dengan </a:t>
            </a:r>
            <a:r>
              <a:rPr lang="en-US" sz="16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Kenaikan</a:t>
            </a: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Penjualan </a:t>
            </a:r>
            <a:r>
              <a:rPr lang="en-US" sz="16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Tertinggi</a:t>
            </a: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6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(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biru paling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panjang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ke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arah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kanan)</a:t>
            </a:r>
            <a:endParaRPr sz="16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1.  Mobiles &amp; Tablets</a:t>
            </a:r>
            <a:endParaRPr lang="en-ID" sz="16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Insight: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Penjualan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kategori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i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Mobiles &amp; Tablets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mengalami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kenaikan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paling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signifikan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dibandingkan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semua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kategori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lain.</a:t>
            </a:r>
            <a:b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ID" sz="16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Interpretasi</a:t>
            </a:r>
            <a:r>
              <a:rPr lang="en-ID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Permintaan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perangkat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mobile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kemungkinan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meningkat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karena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tren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digitalisasi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kebutuhan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sekolah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daring, dan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peningkatan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daya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beli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konsumen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untuk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gadget.</a:t>
            </a: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ID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2.  Women Fashion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Insight: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Penjualan </a:t>
            </a:r>
            <a:r>
              <a:rPr lang="en-US" sz="1600" i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Women Fashion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juga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mengalami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pertumbuhan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substansial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lang="en-ID" sz="16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Interpretasi</a:t>
            </a:r>
            <a:r>
              <a:rPr lang="en-ID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Bisa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disebabkan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oleh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tren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belanja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fashion online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pascapandemi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atau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promosi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khusus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efektif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menarik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pelanggan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ID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wanita</a:t>
            </a:r>
            <a:r>
              <a:rPr lang="en-ID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ID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3.  Superstore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Insight: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Kategori </a:t>
            </a:r>
            <a:r>
              <a:rPr lang="en-US" sz="1600" i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Superstore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menempati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posisi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ketiga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dengan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kenaikan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kuantitas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penjualan.</a:t>
            </a:r>
            <a:b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Interpretasi</a:t>
            </a: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Kategori ini mungkin mencakup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berbagai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macam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produk yang kembali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dibeli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dalam jumlah besar setelah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pembatasan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sosial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berakhir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b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</a:br>
            <a:endParaRPr sz="16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Bottom 3 Kategori dengan </a:t>
            </a:r>
            <a:r>
              <a:rPr lang="en-US" sz="16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Penurunan</a:t>
            </a: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Penjualan </a:t>
            </a:r>
            <a:r>
              <a:rPr lang="en-US" sz="16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Tertinggi</a:t>
            </a: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6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(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merah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paling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panjang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ke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arah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kiri)</a:t>
            </a:r>
            <a:endParaRPr sz="16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1.  Others</a:t>
            </a:r>
            <a:endParaRPr sz="16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Insight: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i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Others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adalah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kategori dengan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penurunan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paling besar.</a:t>
            </a:r>
            <a:b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Interpretasi</a:t>
            </a: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Penurunan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signifikan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ini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mengindikasikan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perlunya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audit lebih detail—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karena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"Others" biasanya kategori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campuran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bisa jadi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ada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SKU tidak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aktif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atau salah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klasifikasi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6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2.  </a:t>
            </a:r>
            <a:r>
              <a:rPr lang="en-US" sz="16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Soghaat</a:t>
            </a:r>
            <a:endParaRPr sz="16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Insight: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Penjualan </a:t>
            </a:r>
            <a:r>
              <a:rPr lang="en-US" sz="1600" i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Soghaat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turun cukup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drastis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dibandingkan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2021.</a:t>
            </a:r>
            <a:endParaRPr sz="16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Interpretasi</a:t>
            </a: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Kemungkinan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penyebabnya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perubahan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musim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pergeseran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tren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produk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hadiah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atau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kurangnya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promosi di 2022.</a:t>
            </a:r>
            <a:endParaRPr sz="16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3.  </a:t>
            </a: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 Fashion</a:t>
            </a:r>
            <a:endParaRPr sz="16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Insight: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Penurunan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juga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terjadi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pada </a:t>
            </a:r>
            <a:r>
              <a:rPr lang="en-US" sz="1600" i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 Fashion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6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Interpretasi</a:t>
            </a:r>
            <a:r>
              <a:rPr lang="en-US" sz="16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Mungkin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karena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perubahan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preferensi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belanja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fashion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pria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atau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kompetisi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makin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ketat</a:t>
            </a:r>
            <a:r>
              <a:rPr lang="en-US" sz="1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di marketplace.</a:t>
            </a:r>
            <a:endParaRPr sz="16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86" name="Google Shape;486;g36e3129f0c6_0_34"/>
          <p:cNvCxnSpPr/>
          <p:nvPr/>
        </p:nvCxnSpPr>
        <p:spPr>
          <a:xfrm rot="-5400000">
            <a:off x="5893116" y="4870125"/>
            <a:ext cx="4346700" cy="0"/>
          </a:xfrm>
          <a:prstGeom prst="straightConnector1">
            <a:avLst/>
          </a:prstGeom>
          <a:noFill/>
          <a:ln w="57150" cap="flat" cmpd="sng">
            <a:solidFill>
              <a:srgbClr val="7994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g36e3129f0c6_0_34"/>
          <p:cNvSpPr txBox="1"/>
          <p:nvPr/>
        </p:nvSpPr>
        <p:spPr>
          <a:xfrm>
            <a:off x="1717029" y="304503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Market Insights: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36e3129f0c6_0_34"/>
          <p:cNvSpPr txBox="1"/>
          <p:nvPr/>
        </p:nvSpPr>
        <p:spPr>
          <a:xfrm>
            <a:off x="8464725" y="964100"/>
            <a:ext cx="9548100" cy="8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Top 3 Kategori dengan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Kenaikan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Penjualan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Tertinggi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1.  Mobiles &amp; Tablets: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Pertahankan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momentum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dengan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kampanye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promosi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lanjutan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seperti </a:t>
            </a:r>
            <a:r>
              <a:rPr lang="en-US" sz="1500" i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Flash Sale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1500" i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Limited Edition Bundling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Pastikan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ketersediaan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stok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terutama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model terbaru yang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permintaannya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tinggi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Kembangkan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layanan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purna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jual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(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garansi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service center) untuk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meningkatkan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loyalitas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pelanggan.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2.  Women Fashion: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Luncurkan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kampanye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seasonal collection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(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misalnya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koleksi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Lebaran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Natal, atau Back to School).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Manfaatkan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influencer marketing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untuk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memperkuat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brand awareness.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Terapkan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personalized recommendation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di platform online untuk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mendorong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pembelian ulang.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3.  Superstore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Tawarkan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paket bundling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hemat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agar pelanggan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membeli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lebih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banyak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produk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sekaligus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Tingkatkan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program loyalty point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khusus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pembelanjaan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kategori Superstore.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Lakukan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analisis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subkategori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(produk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apa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saja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mendominasi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kenaikan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) untuk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memfokuskan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promosi.</a:t>
            </a:r>
            <a:b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</a:b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Bottom 3 Kategori dengan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Penurunan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Penjualan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Tertinggi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1.  Others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Lakukan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audit SKU detail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pastikan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produk yang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tercatat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sebagai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i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Others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sudah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dikelompokkan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secara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tepat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</a:pP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Identifikasi produk dengan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kontribusi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terbesar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terhadap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penurunan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lalu buat strategi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reaktivasi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Rancang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kampanye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promosi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“Produk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Favorit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Terlupakan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”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untuk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menarik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pelanggan kembali.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2. 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Soghaat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Tawarkan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diskon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musiman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atau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kampanye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“Special Gift Packages”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untuk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meningkatkan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daya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tarik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</a:pP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Kaji ulang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saluran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distribusi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(apakah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kendala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logistik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atau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stok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tidak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terpenuhi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).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Perkuat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storytelling pada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konten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marketing agar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Soghaat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lebih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dikenal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sebagai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pilihan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hadiah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eksklusif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27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3.  Men Fashion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Lakukan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survey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preferensi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pelanggan </a:t>
            </a:r>
            <a:r>
              <a:rPr lang="en-US" sz="15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pria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untuk memahami perubahan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selera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Ciptakan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promo bundling </a:t>
            </a:r>
            <a:r>
              <a:rPr lang="en-US" sz="15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“His Essentials”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(paket fashion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pria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populer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).</a:t>
            </a:r>
            <a:endParaRPr sz="15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</a:pP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Kolaborasi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dengan brand atau marketplace lain untuk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menjangkau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audiens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lebih </a:t>
            </a:r>
            <a:r>
              <a:rPr lang="en-US" sz="15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luas</a:t>
            </a:r>
            <a:r>
              <a:rPr lang="en-US" sz="15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5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9" name="Google Shape;489;g36e3129f0c6_0_34"/>
          <p:cNvSpPr txBox="1"/>
          <p:nvPr/>
        </p:nvSpPr>
        <p:spPr>
          <a:xfrm>
            <a:off x="10278715" y="304511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Recommendations: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36e3129f0c6_0_34"/>
          <p:cNvSpPr/>
          <p:nvPr/>
        </p:nvSpPr>
        <p:spPr>
          <a:xfrm>
            <a:off x="114942" y="978150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1" name="Google Shape;491;g36e3129f0c6_0_34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6ecbaf303e_3_54"/>
          <p:cNvSpPr/>
          <p:nvPr/>
        </p:nvSpPr>
        <p:spPr>
          <a:xfrm>
            <a:off x="807800" y="603500"/>
            <a:ext cx="8140040" cy="9501360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497" name="Google Shape;497;g36ecbaf303e_3_54"/>
          <p:cNvSpPr txBox="1"/>
          <p:nvPr/>
        </p:nvSpPr>
        <p:spPr>
          <a:xfrm>
            <a:off x="762000" y="322503"/>
            <a:ext cx="1658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98" name="Google Shape;498;g36ecbaf303e_3_54"/>
          <p:cNvSpPr/>
          <p:nvPr/>
        </p:nvSpPr>
        <p:spPr>
          <a:xfrm rot="5400000">
            <a:off x="-1027229" y="825926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9" name="Google Shape;499;g36ecbaf303e_3_54"/>
          <p:cNvSpPr txBox="1"/>
          <p:nvPr/>
        </p:nvSpPr>
        <p:spPr>
          <a:xfrm>
            <a:off x="856629" y="77385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Analysis &amp; Key Finding 2.2</a:t>
            </a:r>
            <a:r>
              <a:rPr lang="en-US" sz="2799" b="1" i="0" u="none" strike="noStrike" cap="non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g36ecbaf303e_3_54"/>
          <p:cNvCxnSpPr/>
          <p:nvPr/>
        </p:nvCxnSpPr>
        <p:spPr>
          <a:xfrm flipH="1">
            <a:off x="449700" y="-8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" name="Google Shape;501;g36ecbaf303e_3_54"/>
          <p:cNvSpPr txBox="1"/>
          <p:nvPr/>
        </p:nvSpPr>
        <p:spPr>
          <a:xfrm>
            <a:off x="9250425" y="1010600"/>
            <a:ext cx="8137500" cy="79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1. Filter Data Tahun 2021 untuk Kategori "Others"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Memilih data valid 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is_valid == 1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).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Hanya kategori </a:t>
            </a: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"Others"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Hanya order_date Tahun 2021.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Kelompokkan berdasarkan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sku_name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Hitung total pesanan (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sum()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).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Hasilnya di-</a:t>
            </a:r>
            <a:r>
              <a:rPr lang="en-US" sz="1800" i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reset index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supaya jadi DataFrame normal.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Kolom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qty_ordered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diganti namanya jadi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qty_2021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2. Filter Data Tahun 2022 untuk Kategori "Others"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Sama seperti langkah 1, tetapi untuk tahun 2022.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Kolom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qty_ordered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dinamai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qty_2022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3. Gabungkan Data 2021 dan 2022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Menggabungkan kedua tabel berdasarkan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sku_name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how='outer'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SKU yang hanya ada di salah satu tahun tetap dimasukkan.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4. Handle Missing Values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Jika ada nilai kosong (misalnya SKU hanya muncul di salah satu tahun), diganti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5. Hitung Selisih Penjualan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Kolom baru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qty_diff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berisi perbedaan jumlah pesanan: \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Negatif: penurunan.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Positif: kenaikan.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6. Tampilkan 20 Produk dengan Penurunan Terbesar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 diurutkan naik berdasarkan</a:t>
            </a: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188038"/>
                </a:solidFill>
                <a:latin typeface="Quicksand"/>
                <a:ea typeface="Quicksand"/>
                <a:cs typeface="Quicksand"/>
                <a:sym typeface="Quicksand"/>
              </a:rPr>
              <a:t>qty_diff</a:t>
            </a: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(penurunan terbesar di atas). Ambil 20 baris pertama.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hasil perbandingan 20 SKU dengan penurunan terbesar.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02" name="Google Shape;502;g36ecbaf303e_3_54"/>
          <p:cNvCxnSpPr/>
          <p:nvPr/>
        </p:nvCxnSpPr>
        <p:spPr>
          <a:xfrm flipH="1">
            <a:off x="17817250" y="4699492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3" name="Google Shape;503;g36ecbaf303e_3_54"/>
          <p:cNvSpPr/>
          <p:nvPr/>
        </p:nvSpPr>
        <p:spPr>
          <a:xfrm rot="5400000">
            <a:off x="16346371" y="158611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4" name="Google Shape;504;g36ecbaf303e_3_54"/>
          <p:cNvSpPr txBox="1"/>
          <p:nvPr/>
        </p:nvSpPr>
        <p:spPr>
          <a:xfrm>
            <a:off x="7042925" y="586500"/>
            <a:ext cx="226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Syntax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05" name="Google Shape;505;g36ecbaf303e_3_54"/>
          <p:cNvSpPr txBox="1"/>
          <p:nvPr/>
        </p:nvSpPr>
        <p:spPr>
          <a:xfrm>
            <a:off x="7015563" y="5787813"/>
            <a:ext cx="226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06" name="Google Shape;506;g36ecbaf303e_3_54" title="REVISI NOMOR 2.2 QUERY 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025" y="1114600"/>
            <a:ext cx="7380576" cy="4632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g36ecbaf303e_3_54"/>
          <p:cNvGrpSpPr/>
          <p:nvPr/>
        </p:nvGrpSpPr>
        <p:grpSpPr>
          <a:xfrm>
            <a:off x="1169034" y="6289587"/>
            <a:ext cx="7380561" cy="3369893"/>
            <a:chOff x="864196" y="6594437"/>
            <a:chExt cx="5935313" cy="3369893"/>
          </a:xfrm>
        </p:grpSpPr>
        <p:sp>
          <p:nvSpPr>
            <p:cNvPr id="508" name="Google Shape;508;g36ecbaf303e_3_54"/>
            <p:cNvSpPr/>
            <p:nvPr/>
          </p:nvSpPr>
          <p:spPr>
            <a:xfrm>
              <a:off x="5544609" y="6594549"/>
              <a:ext cx="1254900" cy="333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9" name="Google Shape;509;g36ecbaf303e_3_54" title="REVISI NOMOR 2.2 OUTPUT 2.jpg"/>
            <p:cNvPicPr preferRelativeResize="0"/>
            <p:nvPr/>
          </p:nvPicPr>
          <p:blipFill rotWithShape="1">
            <a:blip r:embed="rId5">
              <a:alphaModFix/>
            </a:blip>
            <a:srcRect l="29463"/>
            <a:stretch/>
          </p:blipFill>
          <p:spPr>
            <a:xfrm>
              <a:off x="5990894" y="6719050"/>
              <a:ext cx="808611" cy="324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g36ecbaf303e_3_54" title="REVISI NOMOR 2.2 OUTPUT 1.jp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4196" y="6594437"/>
              <a:ext cx="5215657" cy="3369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6ecbaf303e_3_274"/>
          <p:cNvSpPr/>
          <p:nvPr/>
        </p:nvSpPr>
        <p:spPr>
          <a:xfrm>
            <a:off x="970963" y="653663"/>
            <a:ext cx="7525925" cy="5268936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516" name="Google Shape;516;g36ecbaf303e_3_274"/>
          <p:cNvSpPr txBox="1"/>
          <p:nvPr/>
        </p:nvSpPr>
        <p:spPr>
          <a:xfrm>
            <a:off x="762000" y="322503"/>
            <a:ext cx="1658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17" name="Google Shape;517;g36ecbaf303e_3_274"/>
          <p:cNvSpPr/>
          <p:nvPr/>
        </p:nvSpPr>
        <p:spPr>
          <a:xfrm rot="5400000">
            <a:off x="-1027229" y="825926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8" name="Google Shape;518;g36ecbaf303e_3_274"/>
          <p:cNvSpPr txBox="1"/>
          <p:nvPr/>
        </p:nvSpPr>
        <p:spPr>
          <a:xfrm>
            <a:off x="856629" y="141553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Visualisasi Matplotlib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2.2</a:t>
            </a:r>
            <a:r>
              <a:rPr lang="en-US" sz="2799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g36ecbaf303e_3_274"/>
          <p:cNvCxnSpPr/>
          <p:nvPr/>
        </p:nvCxnSpPr>
        <p:spPr>
          <a:xfrm flipH="1">
            <a:off x="449700" y="-8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0" name="Google Shape;520;g36ecbaf303e_3_274"/>
          <p:cNvCxnSpPr/>
          <p:nvPr/>
        </p:nvCxnSpPr>
        <p:spPr>
          <a:xfrm flipH="1">
            <a:off x="17817250" y="4699492"/>
            <a:ext cx="53100" cy="556980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1" name="Google Shape;521;g36ecbaf303e_3_274"/>
          <p:cNvSpPr/>
          <p:nvPr/>
        </p:nvSpPr>
        <p:spPr>
          <a:xfrm rot="5400000">
            <a:off x="16346371" y="1586111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2" name="Google Shape;522;g36ecbaf303e_3_274"/>
          <p:cNvSpPr/>
          <p:nvPr/>
        </p:nvSpPr>
        <p:spPr>
          <a:xfrm>
            <a:off x="8965050" y="697600"/>
            <a:ext cx="8248414" cy="5268936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pic>
        <p:nvPicPr>
          <p:cNvPr id="523" name="Google Shape;523;g36ecbaf303e_3_274" title="REVISI GRAFIK @@@@@@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770" y="1005724"/>
            <a:ext cx="7271448" cy="464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36ecbaf303e_3_274" title="REVISI GRAFIK NO 2.2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3938" y="961387"/>
            <a:ext cx="6775572" cy="464654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36ecbaf303e_3_274"/>
          <p:cNvSpPr txBox="1"/>
          <p:nvPr/>
        </p:nvSpPr>
        <p:spPr>
          <a:xfrm>
            <a:off x="970975" y="6156300"/>
            <a:ext cx="73902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1.  print(top_20_decreased)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isi DataFrame top_20_decreased di output.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DataFrame ini berisi </a:t>
            </a: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20 SKU kategori "Others" yang penjualannya paling turun</a:t>
            </a: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lengkap dengan: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sku_name: Nama SKU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qty_2021: Kuantitas penjualan di 2021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qty_2022: Kuantitas penjualan di 2022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qty_diff: Selisih (2022 - 2021)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2. import matplotlib.pyplot as plt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Mengimpor library </a:t>
            </a: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matplotlib</a:t>
            </a: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untuk membuat grafik.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3. plt.figure(figsize=(10, 6))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Membuat area gambar berukuran </a:t>
            </a: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10 inch x 6 inch</a:t>
            </a: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Supaya grafik lebih lebar dan label SKU terbaca jelas.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4. plt.barh(...)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top_20_decreased['sku_name']: Nama SKU sebagai sumbu Y (vertikal).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top_20_decreased['qty_diff']: Selisih kuantitas sebagai panjang batang (X).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color: Pewarnaan batang: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6" name="Google Shape;526;g36ecbaf303e_3_274"/>
          <p:cNvSpPr txBox="1"/>
          <p:nvPr/>
        </p:nvSpPr>
        <p:spPr>
          <a:xfrm>
            <a:off x="8964950" y="6215675"/>
            <a:ext cx="82485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skyblue</a:t>
            </a: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kalau selisih &gt;= 0 (penjualan naik).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pink / #FFB6C1</a:t>
            </a: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kalau selisih &lt; 0 (penjualan turun).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Pewarnaan otomatis menggunakan list comprehension: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5. plt.xlabel('Perbedaan Kuantitas Penjualan (2022 - 2021)')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Memberi label sumbu X agar pembaca paham angka positif = kenaikan, negatif = penurunan.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6. plt.title(...)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Memberi judul grafik: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7. plt.gca().invert_yaxis()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Membalik sumbu Y supaya SKU dengan penurunan terbesar muncul di </a:t>
            </a: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paling atas grafik</a:t>
            </a: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Ini membuat urutan ranking lebih mudah dilihat.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8. Menampilkan label angka di ujung batang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angka selisih di ujung setiap batang.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Supaya pembaca bisa langsung melihat jumlah selisihnya tanpa harus meraba-raba di sumbu X.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9.plt.tight_layout()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Merapikan tata letak supaya label dan judul tidak terpotong.</a:t>
            </a:r>
            <a:endParaRPr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10. plt.show()</a:t>
            </a:r>
            <a:endParaRPr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●"/>
            </a:pPr>
            <a:r>
              <a:rPr lang="en-US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Menampilkan grafik akhir di output.</a:t>
            </a:r>
            <a:endParaRPr/>
          </a:p>
        </p:txBody>
      </p:sp>
      <p:sp>
        <p:nvSpPr>
          <p:cNvPr id="527" name="Google Shape;527;g36ecbaf303e_3_274"/>
          <p:cNvSpPr txBox="1"/>
          <p:nvPr/>
        </p:nvSpPr>
        <p:spPr>
          <a:xfrm>
            <a:off x="9413763" y="892725"/>
            <a:ext cx="226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Output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28" name="Google Shape;528;g36ecbaf303e_3_274"/>
          <p:cNvSpPr txBox="1"/>
          <p:nvPr/>
        </p:nvSpPr>
        <p:spPr>
          <a:xfrm>
            <a:off x="5610700" y="892713"/>
            <a:ext cx="226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Syntax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6ecbaf303e_3_185"/>
          <p:cNvSpPr txBox="1"/>
          <p:nvPr/>
        </p:nvSpPr>
        <p:spPr>
          <a:xfrm>
            <a:off x="264525" y="1542050"/>
            <a:ext cx="7673400" cy="78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AutoNum type="arabicPeriod"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Penurunan Kuantitas Penjualan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Signifikan</a:t>
            </a:r>
            <a:endParaRPr sz="16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</a:pP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Tiga teratas produk dengan penurunan kuantitas penjualan yang sangat besar, yaitu </a:t>
            </a: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RB_Dettol Germ Busting Kit-bf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mengalami penurunan terbesar sebesar </a:t>
            </a: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155 unit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(dari </a:t>
            </a: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200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di tahun 2021 menjadi </a:t>
            </a: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45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di tahun 2022). Produk lain seperti </a:t>
            </a: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Dawlance_MD 10 + DWB 600 dan Telemall_MM-DR-HB-L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juga menunjukkan penurunan yang cukup signifikan, masing-masing </a:t>
            </a: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23 dan 21 unit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Produk yang Kehilangan Penjualan: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Banyak SKU yang tidak lagi terjual di tahun 2022, seperti </a:t>
            </a: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IU_Tickets General Enclosure-Islamabad, RS_Rehmat-e-Shereen Mix Mithai, Sindbad Gift Card, dan lainnya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 Penurunan jumlah SKU yang aktif menunjukkan perubahan preferensi konsumen atau pengurangan stok/penawaran produk tertentu.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Char char="●"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Produk dengan penurunan keci: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 seperti </a:t>
            </a: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sstop_Universallensclipkit, Transcend_64GB JetFlash 810, dan JBS_IFAM-009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mengalami penurunan hanya sekitar 2 unit. Hal ini mungkin menunjukkan produk yang sudah mulai kehilangan daya tarik, tetapi tidak sebanyak produk lainnya.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icksand"/>
              <a:buAutoNum type="arabicPeriod"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Potensi Penyebab Penurunan</a:t>
            </a:r>
            <a:endParaRPr sz="16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Perubahan Tren Konsumen: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Mungkin ada </a:t>
            </a: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pergeseran preferensi 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pelanggan yang menyebabkan produk tertentu kehilangan daya tarik. Penurunan besar pada produk seperti gift card, produk kesehatan, dan gadget menunjukkan bahwa konsumen mungkin </a:t>
            </a: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lebih selektif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atau berfokus pada produk yang lebih relevan dan bernilai tambah tinggi di tahun 2022.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Kondisi Pasar dan Kompetisi: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Adanya kompetitor baru atau strategi harga yang berbeda bisa mempengaruhi penjualan.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Kondisi Ekonomi atau Pandemi:</a:t>
            </a:r>
            <a:r>
              <a:rPr lang="en-US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Dampak pandemi COVID-19 bisa mempengaruhi daya beli dan preferensi produk. Produk kebersihan dan kesehatan mungkin mengalami penurunan karena kebutuhan awal menurun atau beralih ke produk lain yang lebih spesifik.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34" name="Google Shape;534;g36ecbaf303e_3_185"/>
          <p:cNvCxnSpPr/>
          <p:nvPr/>
        </p:nvCxnSpPr>
        <p:spPr>
          <a:xfrm rot="-5400000">
            <a:off x="6121716" y="4870125"/>
            <a:ext cx="4346700" cy="0"/>
          </a:xfrm>
          <a:prstGeom prst="straightConnector1">
            <a:avLst/>
          </a:prstGeom>
          <a:noFill/>
          <a:ln w="57150" cap="flat" cmpd="sng">
            <a:solidFill>
              <a:srgbClr val="7994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5" name="Google Shape;535;g36ecbaf303e_3_185"/>
          <p:cNvSpPr txBox="1"/>
          <p:nvPr/>
        </p:nvSpPr>
        <p:spPr>
          <a:xfrm>
            <a:off x="1641529" y="931003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Market Insights: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36ecbaf303e_3_185"/>
          <p:cNvSpPr txBox="1"/>
          <p:nvPr/>
        </p:nvSpPr>
        <p:spPr>
          <a:xfrm>
            <a:off x="8652175" y="1759500"/>
            <a:ext cx="9304800" cy="4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Quicksand"/>
              <a:buChar char="●"/>
            </a:pPr>
            <a:r>
              <a:rPr lang="en-US" sz="17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Analisis Mendalam Produk yang Turun Signifikan:</a:t>
            </a:r>
            <a:r>
              <a:rPr lang="en-US" sz="17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Perlu dilakukan evaluasi terhadap faktor penyebab penurunan penjualan produk tertentu, seperti kebutuhan pasar, tren konsumen, atau faktor eksternal. Evaluasi performa produk secara individual, termasuk kualitas, harga, dan positioning di pasar.</a:t>
            </a:r>
            <a:endParaRPr sz="17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Quicksand"/>
              <a:buChar char="●"/>
            </a:pPr>
            <a:r>
              <a:rPr lang="en-US" sz="17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Strategi Promosi dan Penawaran:</a:t>
            </a:r>
            <a:r>
              <a:rPr lang="en-US" sz="17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Untuk produk yang masih memiliki potensi, lakukan promosi agar penjualan tetap stabil dan meningkatkan daya saing di platform.</a:t>
            </a:r>
            <a:endParaRPr sz="17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Quicksand"/>
              <a:buChar char="●"/>
            </a:pPr>
            <a:r>
              <a:rPr lang="en-US" sz="17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Diversifikasi Produk:</a:t>
            </a:r>
            <a:r>
              <a:rPr lang="en-US" sz="17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Menambah variasi produk atau inovasi untuk menarik kembali pelanggan. Menambahkan variasi produk yang lebih personal, unik, dan sesuai gaya hidup target pasar.</a:t>
            </a:r>
            <a:endParaRPr sz="17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Quicksand"/>
              <a:buChar char="●"/>
            </a:pPr>
            <a:r>
              <a:rPr lang="en-US" sz="17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Optimalkan Strategi Pemasaran dan Promosi:</a:t>
            </a:r>
            <a:r>
              <a:rPr lang="en-US" sz="17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Miningkatkan promosi melalui diskon, bundle produk, atau program loyalty untuk menarik minat kembali pelanggan. Memanfaatkan media sosial dan digital marketing untuk meningkatkan awareness dan engagement.</a:t>
            </a:r>
            <a:endParaRPr sz="17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Quicksand"/>
              <a:buChar char="●"/>
            </a:pPr>
            <a:r>
              <a:rPr lang="en-US" sz="17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Evaluasi dan Perbaiki Penempatan Produk di Platform:</a:t>
            </a:r>
            <a:r>
              <a:rPr lang="en-US" sz="17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Pastikan produk mudah ditemukan melalui optimasi SEO di marketplace,. Penempatan strategis dan penggunaan fitur promosi platform seperti iklan berbayar.</a:t>
            </a:r>
            <a:endParaRPr sz="17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7" name="Google Shape;537;g36ecbaf303e_3_185"/>
          <p:cNvSpPr txBox="1"/>
          <p:nvPr/>
        </p:nvSpPr>
        <p:spPr>
          <a:xfrm>
            <a:off x="10231190" y="931011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Recommendations: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36ecbaf303e_3_185"/>
          <p:cNvSpPr txBox="1"/>
          <p:nvPr/>
        </p:nvSpPr>
        <p:spPr>
          <a:xfrm>
            <a:off x="9044275" y="6927400"/>
            <a:ext cx="8912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Kesimpulan:</a:t>
            </a:r>
            <a:endParaRPr sz="23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Tahun 2022 menunjukkan adanya dinamika pasar yang signifikan, dimana konsumen menjadi lebih selektif dan berorientasi pada produk yang benar-benar memenuhi kebutuhan spesifik mereka. Perusahaan perlu memperhatikan tren ini dengan melakukan inovasi produk dan strategi pemasaran yang lebih personal serta relevan.</a:t>
            </a:r>
            <a:endParaRPr sz="1700">
              <a:solidFill>
                <a:schemeClr val="dk2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539" name="Google Shape;539;g36ecbaf303e_3_185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0" name="Google Shape;540;g36ecbaf303e_3_185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6bdb1501a7_3_48"/>
          <p:cNvSpPr txBox="1"/>
          <p:nvPr/>
        </p:nvSpPr>
        <p:spPr>
          <a:xfrm>
            <a:off x="1028700" y="599709"/>
            <a:ext cx="115347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Question Number </a:t>
            </a: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g36bdb1501a7_3_48"/>
          <p:cNvCxnSpPr/>
          <p:nvPr/>
        </p:nvCxnSpPr>
        <p:spPr>
          <a:xfrm>
            <a:off x="5897880" y="3568974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Google Shape;547;g36bdb1501a7_3_48"/>
          <p:cNvCxnSpPr/>
          <p:nvPr/>
        </p:nvCxnSpPr>
        <p:spPr>
          <a:xfrm>
            <a:off x="5897880" y="7219135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8" name="Google Shape;548;g36bdb1501a7_3_48"/>
          <p:cNvSpPr/>
          <p:nvPr/>
        </p:nvSpPr>
        <p:spPr>
          <a:xfrm>
            <a:off x="8304001" y="24705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9" name="Google Shape;549;g36bdb1501a7_3_48"/>
          <p:cNvSpPr/>
          <p:nvPr/>
        </p:nvSpPr>
        <p:spPr>
          <a:xfrm>
            <a:off x="8304001" y="801952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0" name="Google Shape;550;g36bdb1501a7_3_48"/>
          <p:cNvSpPr txBox="1"/>
          <p:nvPr/>
        </p:nvSpPr>
        <p:spPr>
          <a:xfrm>
            <a:off x="837449" y="3520848"/>
            <a:ext cx="16613100" cy="37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Terkait ulang tahun </a:t>
            </a:r>
            <a:r>
              <a:rPr lang="en-US" sz="29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perusahaan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2 bulan </a:t>
            </a:r>
            <a:r>
              <a:rPr lang="en-US" sz="29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mendatang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Tim Digital Marketing </a:t>
            </a:r>
            <a:r>
              <a:rPr lang="en-US" sz="29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akan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memberikan informasi promo bagi pelanggan pada akhir bulan ini. Kriteria pelanggan yang </a:t>
            </a:r>
            <a:r>
              <a:rPr lang="en-US" sz="29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akan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kami </a:t>
            </a:r>
            <a:r>
              <a:rPr lang="en-US" sz="29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butuhkan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9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adalah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9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mereka yang sudah </a:t>
            </a:r>
            <a:r>
              <a:rPr lang="en-US" sz="29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melakukan</a:t>
            </a:r>
            <a:r>
              <a:rPr lang="en-US" sz="29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check-out </a:t>
            </a:r>
            <a:r>
              <a:rPr lang="en-US" sz="29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namun</a:t>
            </a:r>
            <a:r>
              <a:rPr lang="en-US" sz="29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belum </a:t>
            </a:r>
            <a:r>
              <a:rPr lang="en-US" sz="29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melakukan</a:t>
            </a:r>
            <a:r>
              <a:rPr lang="en-US" sz="29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pembayaran (</a:t>
            </a:r>
            <a:r>
              <a:rPr lang="en-US" sz="29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is_gross</a:t>
            </a:r>
            <a:r>
              <a:rPr lang="en-US" sz="29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= 1)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9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selama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9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tahun 2022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Data yang kami </a:t>
            </a:r>
            <a:r>
              <a:rPr lang="en-US" sz="29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butuhkan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9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adalah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9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 Customer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29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Registered Date</a:t>
            </a:r>
            <a:r>
              <a:rPr lang="en-US" sz="29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900" b="0" i="0" u="none" strike="noStrike" cap="none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"/>
          <p:cNvSpPr/>
          <p:nvPr/>
        </p:nvSpPr>
        <p:spPr>
          <a:xfrm>
            <a:off x="2954675" y="3059676"/>
            <a:ext cx="12378641" cy="5058395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203" name="Google Shape;203;p4"/>
          <p:cNvSpPr txBox="1"/>
          <p:nvPr/>
        </p:nvSpPr>
        <p:spPr>
          <a:xfrm>
            <a:off x="1028700" y="599709"/>
            <a:ext cx="8048163" cy="109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Table of content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"/>
          <p:cNvSpPr txBox="1"/>
          <p:nvPr/>
        </p:nvSpPr>
        <p:spPr>
          <a:xfrm>
            <a:off x="4012974" y="3258899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">
            <a:hlinkClick r:id="rId3" action="ppaction://hlinksldjump"/>
          </p:cNvPr>
          <p:cNvSpPr txBox="1"/>
          <p:nvPr/>
        </p:nvSpPr>
        <p:spPr>
          <a:xfrm>
            <a:off x="4960459" y="3340179"/>
            <a:ext cx="26589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Project 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"/>
          <p:cNvSpPr txBox="1"/>
          <p:nvPr/>
        </p:nvSpPr>
        <p:spPr>
          <a:xfrm>
            <a:off x="4012974" y="4462480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">
            <a:hlinkClick r:id="rId4" action="ppaction://hlinksldjump"/>
          </p:cNvPr>
          <p:cNvSpPr txBox="1"/>
          <p:nvPr/>
        </p:nvSpPr>
        <p:spPr>
          <a:xfrm>
            <a:off x="4960459" y="4543760"/>
            <a:ext cx="265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Dataset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4012974" y="5666061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0</a:t>
            </a:r>
            <a:r>
              <a:rPr lang="en-US" sz="3600" b="1">
                <a:latin typeface="Bai Jamjuree"/>
                <a:ea typeface="Bai Jamjuree"/>
                <a:cs typeface="Bai Jamjuree"/>
                <a:sym typeface="Bai Jamjuree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>
            <a:hlinkClick r:id="rId5" action="ppaction://hlinksldjump"/>
          </p:cNvPr>
          <p:cNvSpPr txBox="1"/>
          <p:nvPr/>
        </p:nvSpPr>
        <p:spPr>
          <a:xfrm>
            <a:off x="4960459" y="5747341"/>
            <a:ext cx="40569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Data Understanding &amp; 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4012974" y="6869641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1</a:t>
            </a:r>
            <a:r>
              <a:rPr lang="en-US" sz="3600" b="1">
                <a:latin typeface="Bai Jamjuree"/>
                <a:ea typeface="Bai Jamjuree"/>
                <a:cs typeface="Bai Jamjuree"/>
                <a:sym typeface="Bai Jamjuree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">
            <a:hlinkClick r:id="rId6" action="ppaction://hlinksldjump"/>
          </p:cNvPr>
          <p:cNvSpPr txBox="1"/>
          <p:nvPr/>
        </p:nvSpPr>
        <p:spPr>
          <a:xfrm>
            <a:off x="4960458" y="6950921"/>
            <a:ext cx="40569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Exploratory Question Number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 txBox="1"/>
          <p:nvPr/>
        </p:nvSpPr>
        <p:spPr>
          <a:xfrm>
            <a:off x="9706843" y="3258899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latin typeface="Bai Jamjuree"/>
                <a:ea typeface="Bai Jamjuree"/>
                <a:cs typeface="Bai Jamjuree"/>
                <a:sym typeface="Bai Jamjuree"/>
              </a:rPr>
              <a:t>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>
            <a:hlinkClick r:id="rId7" action="ppaction://hlinksldjump"/>
          </p:cNvPr>
          <p:cNvSpPr txBox="1"/>
          <p:nvPr/>
        </p:nvSpPr>
        <p:spPr>
          <a:xfrm>
            <a:off x="10654328" y="3340179"/>
            <a:ext cx="32397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Exploratory Question Number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 txBox="1"/>
          <p:nvPr/>
        </p:nvSpPr>
        <p:spPr>
          <a:xfrm>
            <a:off x="9706843" y="4462480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latin typeface="Bai Jamjuree"/>
                <a:ea typeface="Bai Jamjuree"/>
                <a:cs typeface="Bai Jamjuree"/>
                <a:sym typeface="Bai Jamjuree"/>
              </a:rPr>
              <a:t>29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>
            <a:hlinkClick r:id="rId8" action="ppaction://hlinksldjump"/>
          </p:cNvPr>
          <p:cNvSpPr txBox="1"/>
          <p:nvPr/>
        </p:nvSpPr>
        <p:spPr>
          <a:xfrm>
            <a:off x="10654328" y="4543760"/>
            <a:ext cx="36207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Exploratory Question Number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"/>
          <p:cNvSpPr txBox="1"/>
          <p:nvPr/>
        </p:nvSpPr>
        <p:spPr>
          <a:xfrm>
            <a:off x="9706843" y="5666061"/>
            <a:ext cx="64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latin typeface="Bai Jamjuree"/>
                <a:ea typeface="Bai Jamjuree"/>
                <a:cs typeface="Bai Jamjuree"/>
                <a:sym typeface="Bai Jamjuree"/>
              </a:rPr>
              <a:t>37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>
            <a:hlinkClick r:id="rId9" action="ppaction://hlinksldjump"/>
          </p:cNvPr>
          <p:cNvSpPr txBox="1"/>
          <p:nvPr/>
        </p:nvSpPr>
        <p:spPr>
          <a:xfrm>
            <a:off x="10654327" y="5747341"/>
            <a:ext cx="32397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Exploratory Question Number 4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 txBox="1"/>
          <p:nvPr/>
        </p:nvSpPr>
        <p:spPr>
          <a:xfrm>
            <a:off x="9706843" y="6869641"/>
            <a:ext cx="646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>
            <a:hlinkClick r:id="rId9" action="ppaction://hlinksldjump"/>
          </p:cNvPr>
          <p:cNvSpPr txBox="1"/>
          <p:nvPr/>
        </p:nvSpPr>
        <p:spPr>
          <a:xfrm>
            <a:off x="10654328" y="6950921"/>
            <a:ext cx="323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4"/>
          <p:cNvCxnSpPr/>
          <p:nvPr/>
        </p:nvCxnSpPr>
        <p:spPr>
          <a:xfrm>
            <a:off x="1028700" y="2095500"/>
            <a:ext cx="649224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1" name="Google Shape;221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70d3a50eff_0_33"/>
          <p:cNvSpPr txBox="1"/>
          <p:nvPr/>
        </p:nvSpPr>
        <p:spPr>
          <a:xfrm>
            <a:off x="8794950" y="5400"/>
            <a:ext cx="9492900" cy="102870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6" name="Google Shape;556;g370d3a50eff_0_33"/>
          <p:cNvSpPr txBox="1"/>
          <p:nvPr/>
        </p:nvSpPr>
        <p:spPr>
          <a:xfrm>
            <a:off x="-50" y="0"/>
            <a:ext cx="1080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000" b="0" i="0" u="none" strike="noStrike" cap="none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7" name="Google Shape;557;g370d3a50eff_0_33"/>
          <p:cNvSpPr txBox="1"/>
          <p:nvPr/>
        </p:nvSpPr>
        <p:spPr>
          <a:xfrm>
            <a:off x="9170125" y="1657100"/>
            <a:ext cx="8670600" cy="6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  <a:buFont typeface="Quicksand"/>
              <a:buAutoNum type="arabicPeriod"/>
            </a:pPr>
            <a:r>
              <a:rPr lang="en-US" sz="240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df_gross</a:t>
            </a:r>
            <a:r>
              <a:rPr lang="en-US" sz="240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 = </a:t>
            </a:r>
            <a:r>
              <a:rPr lang="en-US" sz="240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df</a:t>
            </a:r>
            <a:r>
              <a:rPr lang="en-US" sz="240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[</a:t>
            </a:r>
            <a:r>
              <a:rPr lang="en-US" sz="240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df</a:t>
            </a:r>
            <a:r>
              <a:rPr lang="en-US" sz="240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[‘</a:t>
            </a:r>
            <a:r>
              <a:rPr lang="en-US" sz="240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is_gross</a:t>
            </a:r>
            <a:r>
              <a:rPr lang="en-US" sz="240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’] == 1] </a:t>
            </a:r>
            <a:endParaRPr sz="2400" b="1" dirty="0">
              <a:solidFill>
                <a:srgbClr val="0F4662"/>
              </a:solidFill>
              <a:highlight>
                <a:schemeClr val="accent5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Memfilter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 Frame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df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dengan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mengambil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 dengan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nilai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is_gross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= 1 untuk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mengambil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konsumen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belum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melakukan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pembayaran</a:t>
            </a:r>
            <a:endParaRPr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F4662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400"/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 </a:t>
            </a:r>
            <a:r>
              <a:rPr lang="en-US" sz="240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df_valid</a:t>
            </a:r>
            <a:r>
              <a:rPr lang="en-US" sz="240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 = </a:t>
            </a:r>
            <a:r>
              <a:rPr lang="en-US" sz="240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df_gross</a:t>
            </a:r>
            <a:r>
              <a:rPr lang="en-US" sz="240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[</a:t>
            </a:r>
            <a:r>
              <a:rPr lang="en-US" sz="240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df_gross</a:t>
            </a:r>
            <a:r>
              <a:rPr lang="en-US" sz="240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[‘</a:t>
            </a:r>
            <a:r>
              <a:rPr lang="en-US" sz="240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is_valid</a:t>
            </a:r>
            <a:r>
              <a:rPr lang="en-US" sz="240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’]  == 0]</a:t>
            </a:r>
            <a:endParaRPr sz="2400" b="1" dirty="0">
              <a:solidFill>
                <a:srgbClr val="0F4662"/>
              </a:solidFill>
              <a:highlight>
                <a:schemeClr val="accent5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 data hasil filter sebelumnya (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df_gross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), dilakukan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penyaringan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lagi dengan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mengambil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hanya baris-baris yang memiliki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nilai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is_valid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= 0 </a:t>
            </a:r>
            <a:b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Artinya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hanya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mengambil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 yang belum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divalidasi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sebagai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transaksi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berhasil</a:t>
            </a:r>
            <a:endParaRPr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0F4662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3.  </a:t>
            </a:r>
            <a:r>
              <a:rPr lang="en-US" sz="240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df_net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 = </a:t>
            </a:r>
            <a:r>
              <a:rPr lang="en-US" sz="240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df_valid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[</a:t>
            </a:r>
            <a:r>
              <a:rPr lang="en-US" sz="240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df_valid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[‘</a:t>
            </a:r>
            <a:r>
              <a:rPr lang="en-US" sz="240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is_net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’] == 0]</a:t>
            </a:r>
            <a:endParaRPr sz="2400" dirty="0">
              <a:solidFill>
                <a:srgbClr val="0F4662"/>
              </a:solidFill>
              <a:highlight>
                <a:schemeClr val="accent5"/>
              </a:highlight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kemudian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difilter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lagi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df_valid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hanya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menyisakan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baris dengan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nilai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is_net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= 0. Hal ini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memastikan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bahwa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tidak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ada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nilai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pembayaran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bersih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(net) yang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tercatat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memperkuat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transaksi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tersebut belum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dibayar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sama sekali.  </a:t>
            </a:r>
            <a:endParaRPr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58" name="Google Shape;558;g370d3a50eff_0_33" title="Screenshot (44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50" y="1657100"/>
            <a:ext cx="8445900" cy="69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370d3a50eff_0_33"/>
          <p:cNvSpPr txBox="1"/>
          <p:nvPr/>
        </p:nvSpPr>
        <p:spPr>
          <a:xfrm>
            <a:off x="655200" y="217800"/>
            <a:ext cx="813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Penjelasan Syntax:</a:t>
            </a:r>
            <a:endParaRPr sz="3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0" name="Google Shape;560;g370d3a50eff_0_33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1" name="Google Shape;561;g370d3a50eff_0_33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70d3a50eff_0_42"/>
          <p:cNvSpPr txBox="1"/>
          <p:nvPr/>
        </p:nvSpPr>
        <p:spPr>
          <a:xfrm>
            <a:off x="8794950" y="5400"/>
            <a:ext cx="9492900" cy="102870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7" name="Google Shape;567;g370d3a50eff_0_42"/>
          <p:cNvSpPr txBox="1"/>
          <p:nvPr/>
        </p:nvSpPr>
        <p:spPr>
          <a:xfrm>
            <a:off x="-50" y="0"/>
            <a:ext cx="1080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000" b="0" i="0" u="none" strike="noStrike" cap="none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8" name="Google Shape;568;g370d3a50eff_0_42"/>
          <p:cNvSpPr txBox="1"/>
          <p:nvPr/>
        </p:nvSpPr>
        <p:spPr>
          <a:xfrm>
            <a:off x="8935453" y="1657100"/>
            <a:ext cx="9153128" cy="7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0F4662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4. 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df_2022 = </a:t>
            </a:r>
            <a:r>
              <a:rPr lang="en-US" sz="240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df_net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[</a:t>
            </a:r>
            <a:r>
              <a:rPr lang="en-US" sz="240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df_net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['</a:t>
            </a:r>
            <a:r>
              <a:rPr lang="en-US" sz="240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order_date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'].</a:t>
            </a:r>
            <a:r>
              <a:rPr lang="en-US" sz="240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dt.year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 == 2022]</a:t>
            </a:r>
            <a:endParaRPr sz="2400" dirty="0">
              <a:solidFill>
                <a:srgbClr val="0F4662"/>
              </a:solidFill>
              <a:highlight>
                <a:schemeClr val="accent5"/>
              </a:highlight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 hasil filter sebelumnya (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df_net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), hanya diambil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transaksi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terjadi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 tahun 2022 berdasarkan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nilai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kolom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order_date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0F4662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5. </a:t>
            </a:r>
            <a:r>
              <a:rPr lang="en-US" sz="240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df_customer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 = df_2022[[ ‘</a:t>
            </a:r>
            <a:r>
              <a:rPr lang="en-US" sz="240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customer_id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’ , ‘</a:t>
            </a:r>
            <a:r>
              <a:rPr lang="en-US" sz="240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registered_id</a:t>
            </a:r>
            <a:r>
              <a:rPr lang="en-US" sz="240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’ ]]</a:t>
            </a:r>
            <a:endParaRPr sz="2400" dirty="0">
              <a:solidFill>
                <a:srgbClr val="0F4662"/>
              </a:solidFill>
              <a:highlight>
                <a:schemeClr val="accent5"/>
              </a:highlight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Terakhir,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 yang sudah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disaring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sesuai kriteria, hanya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ditampilkan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dua kolom penting yang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dibutuhkan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oleh Tim Digital Marketing, yaitu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customer_id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(ID pelanggan) dan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registered_date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(tanggal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pendaftaran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pelanggan). Hasil ini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disimpan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dalam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variabel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df_customers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dan siap untuk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dikirimkan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40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df_unique_customers</a:t>
            </a:r>
            <a:r>
              <a:rPr lang="en-US" sz="240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 = </a:t>
            </a:r>
            <a:r>
              <a:rPr lang="en-US" sz="240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df_customers.drop_duplicates</a:t>
            </a:r>
            <a:r>
              <a:rPr lang="en-US" sz="240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 (subset= ['</a:t>
            </a:r>
            <a:r>
              <a:rPr lang="en-US" sz="240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customer_id</a:t>
            </a:r>
            <a:r>
              <a:rPr lang="en-US" sz="240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'])</a:t>
            </a:r>
            <a:endParaRPr sz="2400" b="1" dirty="0">
              <a:solidFill>
                <a:srgbClr val="0F4662"/>
              </a:solidFill>
              <a:highlight>
                <a:schemeClr val="accent5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Menampilkan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hanya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customer_id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unik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sehingga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tidak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terjadi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 </a:t>
            </a:r>
            <a:r>
              <a:rPr lang="en-US" sz="240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duplikat</a:t>
            </a: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69" name="Google Shape;569;g370d3a50eff_0_42" title="Screenshot (44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50" y="1657100"/>
            <a:ext cx="8445900" cy="69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370d3a50eff_0_42"/>
          <p:cNvSpPr txBox="1"/>
          <p:nvPr/>
        </p:nvSpPr>
        <p:spPr>
          <a:xfrm>
            <a:off x="655200" y="217800"/>
            <a:ext cx="813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Penjelasan Syntax:</a:t>
            </a:r>
            <a:endParaRPr sz="3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71" name="Google Shape;571;g370d3a50eff_0_42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2" name="Google Shape;572;g370d3a50eff_0_42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70d3a50eff_0_54"/>
          <p:cNvSpPr txBox="1"/>
          <p:nvPr/>
        </p:nvSpPr>
        <p:spPr>
          <a:xfrm>
            <a:off x="1308550" y="831900"/>
            <a:ext cx="15621000" cy="25971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78" name="Google Shape;578;g370d3a50eff_0_54"/>
          <p:cNvSpPr txBox="1"/>
          <p:nvPr/>
        </p:nvSpPr>
        <p:spPr>
          <a:xfrm>
            <a:off x="-50" y="0"/>
            <a:ext cx="1080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000" b="0" i="0" u="none" strike="noStrike" cap="none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9" name="Google Shape;579;g370d3a50eff_0_54"/>
          <p:cNvSpPr txBox="1"/>
          <p:nvPr/>
        </p:nvSpPr>
        <p:spPr>
          <a:xfrm>
            <a:off x="655200" y="217800"/>
            <a:ext cx="813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Penjelasan Syntax:</a:t>
            </a:r>
            <a:endParaRPr sz="3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0" name="Google Shape;580;g370d3a50eff_0_54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1" name="Google Shape;581;g370d3a50eff_0_54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82" name="Google Shape;582;g370d3a50eff_0_54" title="Screenshot (44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025" y="1056775"/>
            <a:ext cx="14975949" cy="21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370d3a50eff_0_54"/>
          <p:cNvSpPr txBox="1"/>
          <p:nvPr/>
        </p:nvSpPr>
        <p:spPr>
          <a:xfrm>
            <a:off x="470275" y="3808975"/>
            <a:ext cx="17370300" cy="56253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4" name="Google Shape;584;g370d3a50eff_0_54"/>
          <p:cNvSpPr txBox="1"/>
          <p:nvPr/>
        </p:nvSpPr>
        <p:spPr>
          <a:xfrm>
            <a:off x="911125" y="3932150"/>
            <a:ext cx="16429800" cy="5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4662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from google.colab import files</a:t>
            </a:r>
            <a:endParaRPr sz="2400">
              <a:solidFill>
                <a:srgbClr val="0F4662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Baris ini mengimpor modul files dari library google.colab, yang memungkinkan untuk mengelola file di lingkungan Google Collab, termasuk untuk mengunduh file langsung ke komputer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4662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df_customers.to_csv('audience_list.csv', encoding = 'utf-8-sig', index=False)</a:t>
            </a:r>
            <a:endParaRPr sz="2400">
              <a:solidFill>
                <a:srgbClr val="0F4662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4662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igunakan untuk menyimpan isi Data Frame 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df_Unique_customers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ke dalam file CSV dengan nama audience_list.csv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encoding='utf-8-sig'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Digunakan agar file CSV bisa dibaca dengan baik oleh Excel, terutama untuk karakter non-ASCII (misalnya karakter beraksen atau karakter asing)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index=False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artinya tidak menyertakan index dari DataFrame sebagai kolom di file CSV, jadi hanya isi datanya saja yang disimpan</a:t>
            </a:r>
            <a:endParaRPr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4662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files.download('audience_list.csv')</a:t>
            </a:r>
            <a:endParaRPr sz="2400">
              <a:solidFill>
                <a:srgbClr val="0F4662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Perintah ini dipakai untuk mengunduh file audience_list.csv yang baru saja dibuat, langsung ke perangkat lokal dari Google Collab</a:t>
            </a:r>
            <a:endParaRPr sz="2400">
              <a:solidFill>
                <a:srgbClr val="0F4662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70d3a50eff_0_68"/>
          <p:cNvSpPr txBox="1"/>
          <p:nvPr/>
        </p:nvSpPr>
        <p:spPr>
          <a:xfrm>
            <a:off x="881750" y="1410800"/>
            <a:ext cx="16576800" cy="78411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90" name="Google Shape;590;g370d3a50eff_0_68"/>
          <p:cNvSpPr txBox="1"/>
          <p:nvPr/>
        </p:nvSpPr>
        <p:spPr>
          <a:xfrm>
            <a:off x="-50" y="0"/>
            <a:ext cx="1080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000" b="0" i="0" u="none" strike="noStrike" cap="none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1" name="Google Shape;591;g370d3a50eff_0_68"/>
          <p:cNvSpPr txBox="1"/>
          <p:nvPr/>
        </p:nvSpPr>
        <p:spPr>
          <a:xfrm>
            <a:off x="655200" y="217800"/>
            <a:ext cx="813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Syntax Visualisasi:</a:t>
            </a:r>
            <a:endParaRPr sz="3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92" name="Google Shape;592;g370d3a50eff_0_68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3" name="Google Shape;593;g370d3a50eff_0_68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94" name="Google Shape;594;g370d3a50eff_0_68"/>
          <p:cNvPicPr preferRelativeResize="0"/>
          <p:nvPr/>
        </p:nvPicPr>
        <p:blipFill rotWithShape="1">
          <a:blip r:embed="rId4">
            <a:alphaModFix/>
          </a:blip>
          <a:srcRect l="7227" t="27092" r="33530" b="32136"/>
          <a:stretch/>
        </p:blipFill>
        <p:spPr>
          <a:xfrm>
            <a:off x="1147463" y="2237200"/>
            <a:ext cx="15993073" cy="61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70d3a50eff_0_80"/>
          <p:cNvSpPr txBox="1"/>
          <p:nvPr/>
        </p:nvSpPr>
        <p:spPr>
          <a:xfrm>
            <a:off x="881750" y="1410800"/>
            <a:ext cx="16576800" cy="78411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50"/>
              <a:buFont typeface="Quicksand"/>
              <a:buAutoNum type="arabicPeriod"/>
            </a:pPr>
            <a:r>
              <a:rPr lang="en-US" sz="225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df_grafik</a:t>
            </a:r>
            <a:r>
              <a:rPr lang="en-US" sz="225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 = </a:t>
            </a:r>
            <a:r>
              <a:rPr lang="en-US" sz="225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customer_count_by_year.plot</a:t>
            </a:r>
            <a:r>
              <a:rPr lang="en-US" sz="225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 (...)</a:t>
            </a:r>
            <a:endParaRPr sz="2250" b="1" dirty="0">
              <a:solidFill>
                <a:srgbClr val="0F4662"/>
              </a:solidFill>
              <a:highlight>
                <a:schemeClr val="accent5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membuat grafik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DataFrame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customer_count_by_year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menggunakan method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bawaan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pandas yaitu .plot()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parameter yang digunakan: 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714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50"/>
              <a:buFont typeface="Quicksand"/>
              <a:buChar char="●"/>
            </a:pP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x=’tahun’ : kolom tahun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dijadikan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sumbu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X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714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50"/>
              <a:buFont typeface="Quicksand"/>
              <a:buChar char="●"/>
            </a:pP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y=[‘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customer_id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’] : kolom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customer_id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dijadikan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sumbu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 (jumlah customer)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714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50"/>
              <a:buFont typeface="Quicksand"/>
              <a:buChar char="●"/>
            </a:pP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kind=’bar’ :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jenis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grafik yang dibuat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adalah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bar chart (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vertikal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714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50"/>
              <a:buFont typeface="Quicksand"/>
              <a:buChar char="●"/>
            </a:pP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grid=False : tidak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menampilkan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garis grid di background 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714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50"/>
              <a:buFont typeface="Quicksand"/>
              <a:buChar char="●"/>
            </a:pP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xlabel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=’Year’ : label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sumbu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adalah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“Year”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714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50"/>
              <a:buFont typeface="Quicksand"/>
              <a:buChar char="●"/>
            </a:pP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ylabel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=’Count Customer’ : label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sumbu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adalah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“Count Customer”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714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50"/>
              <a:buFont typeface="Quicksand"/>
              <a:buChar char="●"/>
            </a:pP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figsize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=(12,7) : ukuran grafik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lebar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12 inch dan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tinggi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7 inch 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714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50"/>
              <a:buFont typeface="Quicksand"/>
              <a:buChar char="●"/>
            </a:pP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rot=0 : label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sumbu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X tidak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diputar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tegak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lurus)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0" indent="-3714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250"/>
              <a:buFont typeface="Quicksand"/>
              <a:buChar char="●"/>
            </a:pP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title=’Total Customer 2021 &amp; 2022’ : judul grafik </a:t>
            </a:r>
            <a:endParaRPr sz="225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5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250" b="1" dirty="0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for container in </a:t>
            </a:r>
            <a:r>
              <a:rPr lang="en-US" sz="2250" b="1" dirty="0" err="1">
                <a:solidFill>
                  <a:srgbClr val="0F4662"/>
                </a:solidFill>
                <a:highlight>
                  <a:schemeClr val="accent5"/>
                </a:highlight>
                <a:latin typeface="Quicksand"/>
                <a:ea typeface="Quicksand"/>
                <a:cs typeface="Quicksand"/>
                <a:sym typeface="Quicksand"/>
              </a:rPr>
              <a:t>df_grafik.containers</a:t>
            </a:r>
            <a:endParaRPr sz="2250" b="1" dirty="0">
              <a:solidFill>
                <a:srgbClr val="0F4662"/>
              </a:solidFill>
              <a:highlight>
                <a:schemeClr val="accent5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melakukan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iterasi (loop) untuk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setiap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container (kelompok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) di dalam grafik.  container ini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berisi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elemen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visual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ditampilkan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 grafik 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dirty="0">
                <a:solidFill>
                  <a:srgbClr val="0F4662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3. </a:t>
            </a:r>
            <a:r>
              <a:rPr lang="en-US" sz="225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df_grafik.bar_label</a:t>
            </a:r>
            <a:r>
              <a:rPr lang="en-US" sz="225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(container, </a:t>
            </a:r>
            <a:r>
              <a:rPr lang="en-US" sz="2250" dirty="0" err="1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label_type</a:t>
            </a:r>
            <a:r>
              <a:rPr lang="en-US" sz="2250" dirty="0">
                <a:solidFill>
                  <a:srgbClr val="0F4662"/>
                </a:solidFill>
                <a:highlight>
                  <a:schemeClr val="accent5"/>
                </a:highlight>
                <a:latin typeface="Quicksand SemiBold"/>
                <a:ea typeface="Quicksand SemiBold"/>
                <a:cs typeface="Quicksand SemiBold"/>
                <a:sym typeface="Quicksand SemiBold"/>
              </a:rPr>
              <a:t>=’edge’)</a:t>
            </a:r>
            <a:endParaRPr sz="2250" dirty="0">
              <a:solidFill>
                <a:srgbClr val="0F4662"/>
              </a:solidFill>
              <a:highlight>
                <a:schemeClr val="accent5"/>
              </a:highlight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menambahkan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label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angka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ujung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untuk menunjukkan jumlah customer. 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label_type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=’edge’ berarti label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ditempatkan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 bagian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ujung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luar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batang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(bukan di dalam atau </a:t>
            </a:r>
            <a:r>
              <a:rPr lang="en-US" sz="2250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tengah</a:t>
            </a:r>
            <a:r>
              <a:rPr lang="en-US" sz="225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) </a:t>
            </a:r>
            <a:endParaRPr sz="225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00" name="Google Shape;600;g370d3a50eff_0_80"/>
          <p:cNvSpPr txBox="1"/>
          <p:nvPr/>
        </p:nvSpPr>
        <p:spPr>
          <a:xfrm>
            <a:off x="-50" y="0"/>
            <a:ext cx="1080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000" b="0" i="0" u="none" strike="noStrike" cap="none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1" name="Google Shape;601;g370d3a50eff_0_80"/>
          <p:cNvSpPr txBox="1"/>
          <p:nvPr/>
        </p:nvSpPr>
        <p:spPr>
          <a:xfrm>
            <a:off x="655200" y="217800"/>
            <a:ext cx="813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Penjelasan Syntax Visualisasi:</a:t>
            </a:r>
            <a:endParaRPr sz="3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02" name="Google Shape;602;g370d3a50eff_0_80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3" name="Google Shape;603;g370d3a50eff_0_80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70d3a50eff_0_89"/>
          <p:cNvSpPr txBox="1"/>
          <p:nvPr/>
        </p:nvSpPr>
        <p:spPr>
          <a:xfrm>
            <a:off x="881750" y="941850"/>
            <a:ext cx="4584900" cy="8310000"/>
          </a:xfrm>
          <a:prstGeom prst="rect">
            <a:avLst/>
          </a:prstGeom>
          <a:solidFill>
            <a:srgbClr val="DBE5E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09" name="Google Shape;609;g370d3a50eff_0_89"/>
          <p:cNvSpPr txBox="1"/>
          <p:nvPr/>
        </p:nvSpPr>
        <p:spPr>
          <a:xfrm>
            <a:off x="-50" y="0"/>
            <a:ext cx="1080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000" b="0" i="0" u="none" strike="noStrike" cap="none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0" name="Google Shape;610;g370d3a50eff_0_89"/>
          <p:cNvSpPr txBox="1"/>
          <p:nvPr/>
        </p:nvSpPr>
        <p:spPr>
          <a:xfrm>
            <a:off x="655200" y="217800"/>
            <a:ext cx="813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3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Output/ Result:</a:t>
            </a:r>
            <a:endParaRPr sz="30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11" name="Google Shape;611;g370d3a50eff_0_89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2" name="Google Shape;612;g370d3a50eff_0_89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613" name="Google Shape;613;g370d3a50eff_0_89" title="Screenshot (446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072" y="1278700"/>
            <a:ext cx="3745094" cy="77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370d3a50eff_0_89"/>
          <p:cNvSpPr txBox="1"/>
          <p:nvPr/>
        </p:nvSpPr>
        <p:spPr>
          <a:xfrm>
            <a:off x="9872950" y="1111238"/>
            <a:ext cx="3371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Chart: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370d3a50eff_0_89"/>
          <p:cNvSpPr/>
          <p:nvPr/>
        </p:nvSpPr>
        <p:spPr>
          <a:xfrm>
            <a:off x="6420375" y="1851650"/>
            <a:ext cx="10936427" cy="7417903"/>
          </a:xfrm>
          <a:custGeom>
            <a:avLst/>
            <a:gdLst/>
            <a:ahLst/>
            <a:cxnLst/>
            <a:rect l="l" t="t" r="r" b="b"/>
            <a:pathLst>
              <a:path w="1418473" h="1692619" extrusionOk="0">
                <a:moveTo>
                  <a:pt x="73311" y="0"/>
                </a:moveTo>
                <a:lnTo>
                  <a:pt x="1345161" y="0"/>
                </a:lnTo>
                <a:cubicBezTo>
                  <a:pt x="1364605" y="0"/>
                  <a:pt x="1383252" y="7724"/>
                  <a:pt x="1397000" y="21472"/>
                </a:cubicBezTo>
                <a:cubicBezTo>
                  <a:pt x="1410749" y="35221"/>
                  <a:pt x="1418473" y="53868"/>
                  <a:pt x="1418473" y="73311"/>
                </a:cubicBezTo>
                <a:lnTo>
                  <a:pt x="1418473" y="1619308"/>
                </a:lnTo>
                <a:cubicBezTo>
                  <a:pt x="1418473" y="1638751"/>
                  <a:pt x="1410749" y="1657398"/>
                  <a:pt x="1397000" y="1671147"/>
                </a:cubicBezTo>
                <a:cubicBezTo>
                  <a:pt x="1383252" y="1684896"/>
                  <a:pt x="1364605" y="1692619"/>
                  <a:pt x="1345161" y="1692619"/>
                </a:cubicBezTo>
                <a:lnTo>
                  <a:pt x="73311" y="1692619"/>
                </a:lnTo>
                <a:cubicBezTo>
                  <a:pt x="32823" y="1692619"/>
                  <a:pt x="0" y="1659797"/>
                  <a:pt x="0" y="1619308"/>
                </a:cubicBezTo>
                <a:lnTo>
                  <a:pt x="0" y="73311"/>
                </a:lnTo>
                <a:cubicBezTo>
                  <a:pt x="0" y="53868"/>
                  <a:pt x="7724" y="35221"/>
                  <a:pt x="21472" y="21472"/>
                </a:cubicBezTo>
                <a:cubicBezTo>
                  <a:pt x="35221" y="7724"/>
                  <a:pt x="53868" y="0"/>
                  <a:pt x="73311" y="0"/>
                </a:cubicBezTo>
                <a:close/>
              </a:path>
            </a:pathLst>
          </a:custGeom>
          <a:solidFill>
            <a:srgbClr val="DBE5EA"/>
          </a:solidFill>
          <a:ln>
            <a:noFill/>
          </a:ln>
        </p:spPr>
        <p:txBody>
          <a:bodyPr spcFirstLastPara="1" wrap="square" lIns="112800" tIns="112800" rIns="112800" bIns="112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7"/>
              <a:buFont typeface="Arial"/>
              <a:buNone/>
            </a:pPr>
            <a:endParaRPr sz="172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g370d3a50eff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4310" y="2392411"/>
            <a:ext cx="9847739" cy="6114417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370d3a50eff_0_89"/>
          <p:cNvSpPr/>
          <p:nvPr/>
        </p:nvSpPr>
        <p:spPr>
          <a:xfrm>
            <a:off x="13035089" y="385500"/>
            <a:ext cx="1684303" cy="1064006"/>
          </a:xfrm>
          <a:custGeom>
            <a:avLst/>
            <a:gdLst/>
            <a:ahLst/>
            <a:cxnLst/>
            <a:rect l="l" t="t" r="r" b="b"/>
            <a:pathLst>
              <a:path w="4210757" h="3273864" extrusionOk="0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70cfb6e416_0_0"/>
          <p:cNvSpPr txBox="1"/>
          <p:nvPr/>
        </p:nvSpPr>
        <p:spPr>
          <a:xfrm>
            <a:off x="440875" y="1770650"/>
            <a:ext cx="7497000" cy="6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Dari hasil analisis, diperoleh daftar pelanggan yang telah melakukan check-out namun belum menyelesaikan pembayaran sepanjang tahun 2022. Artinya, ada potensi lost sales dari pelanggan-pelanggan ini karena mereka sudah menunjukkan minat (check-out), tapi belum melanjutkan ke proses pembayaran. Jumlah pelanggan ini bisa mencerminkan dua hal: </a:t>
            </a: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300"/>
              <a:buFont typeface="Quicksand Medium"/>
              <a:buAutoNum type="arabicPeriod"/>
            </a:pPr>
            <a:r>
              <a:rPr lang="en-US" sz="23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Adanya friksi atau hambatan dalam proses pembayaran (misalnya metode pembayaran yang rumit, waktu checkout yang panjang, atau error teknis) </a:t>
            </a: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300"/>
              <a:buFont typeface="Quicksand Medium"/>
              <a:buAutoNum type="arabicPeriod"/>
            </a:pPr>
            <a:r>
              <a:rPr lang="en-US" sz="23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Pelanggan belum yakin atau tertarik cukup kuat untuk menyelesaikan pembeliannya, meskipun sudah menambahkan produk ke keranjang</a:t>
            </a: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23" name="Google Shape;623;g370cfb6e416_0_0"/>
          <p:cNvCxnSpPr/>
          <p:nvPr/>
        </p:nvCxnSpPr>
        <p:spPr>
          <a:xfrm rot="-5400000">
            <a:off x="6121716" y="4870125"/>
            <a:ext cx="4346700" cy="0"/>
          </a:xfrm>
          <a:prstGeom prst="straightConnector1">
            <a:avLst/>
          </a:prstGeom>
          <a:noFill/>
          <a:ln w="57150" cap="flat" cmpd="sng">
            <a:solidFill>
              <a:srgbClr val="7994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4" name="Google Shape;624;g370cfb6e416_0_0"/>
          <p:cNvSpPr txBox="1"/>
          <p:nvPr/>
        </p:nvSpPr>
        <p:spPr>
          <a:xfrm>
            <a:off x="1641529" y="931003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Market Insights: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370cfb6e416_0_0"/>
          <p:cNvSpPr txBox="1"/>
          <p:nvPr/>
        </p:nvSpPr>
        <p:spPr>
          <a:xfrm>
            <a:off x="8652175" y="1759500"/>
            <a:ext cx="9159000" cy="6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300"/>
              <a:buFont typeface="Quicksand Medium"/>
              <a:buAutoNum type="arabicPeriod"/>
            </a:pPr>
            <a:r>
              <a:rPr lang="en-US" sz="23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Follow-up reminder campaign </a:t>
            </a: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Kirimkan email, whatsapp, atau push notification kepada pelanggan ini, berisi pengingat bahwa mereka belum menyelesaikan pembayaran, bisa juga disertai countdown atau urgensi seperti “Jangan sampai kehabisan!”</a:t>
            </a: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300"/>
              <a:buFont typeface="Quicksand Medium"/>
              <a:buAutoNum type="arabicPeriod"/>
            </a:pPr>
            <a:r>
              <a:rPr lang="en-US" sz="23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Berikan promo khusus atau diskon personal</a:t>
            </a: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Karena momen ulang tahun perusahaan, pelanggan-pelanggan ini bisa diberikan kode diskon eksklusif sebagai bentuk penghargaan dan insentif agar mereka melanjutkan transaksinya. </a:t>
            </a: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300"/>
              <a:buFont typeface="Quicksand Medium"/>
              <a:buAutoNum type="arabicPeriod"/>
            </a:pPr>
            <a:r>
              <a:rPr lang="en-US" sz="23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Analisis lebih lanjut alasan pembatalan </a:t>
            </a: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F466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Lakukan analisis tambahan terhadap pelanggan ini, misalnya, bandingkan jenis produk, waktu checkout, atau device yang digunakan untuk mencari pola yang bisa menjelaskan kenapa mereka tidak membayar </a:t>
            </a: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F466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6" name="Google Shape;626;g370cfb6e416_0_0"/>
          <p:cNvSpPr txBox="1"/>
          <p:nvPr/>
        </p:nvSpPr>
        <p:spPr>
          <a:xfrm>
            <a:off x="10231190" y="931011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Recommendations: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370cfb6e416_0_0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8" name="Google Shape;628;g370cfb6e416_0_0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6bdb1501a7_3_57"/>
          <p:cNvSpPr txBox="1"/>
          <p:nvPr/>
        </p:nvSpPr>
        <p:spPr>
          <a:xfrm>
            <a:off x="546475" y="280134"/>
            <a:ext cx="115347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Question Number </a:t>
            </a: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Google Shape;634;g36bdb1501a7_3_57"/>
          <p:cNvCxnSpPr/>
          <p:nvPr/>
        </p:nvCxnSpPr>
        <p:spPr>
          <a:xfrm>
            <a:off x="5897880" y="2524199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5" name="Google Shape;635;g36bdb1501a7_3_57"/>
          <p:cNvCxnSpPr/>
          <p:nvPr/>
        </p:nvCxnSpPr>
        <p:spPr>
          <a:xfrm>
            <a:off x="5897880" y="8314009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" name="Google Shape;636;g36bdb1501a7_3_57"/>
          <p:cNvSpPr/>
          <p:nvPr/>
        </p:nvSpPr>
        <p:spPr>
          <a:xfrm>
            <a:off x="8304001" y="142578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7" name="Google Shape;637;g36bdb1501a7_3_57"/>
          <p:cNvSpPr/>
          <p:nvPr/>
        </p:nvSpPr>
        <p:spPr>
          <a:xfrm>
            <a:off x="8304001" y="903750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8" name="Google Shape;638;g36bdb1501a7_3_57"/>
          <p:cNvSpPr txBox="1"/>
          <p:nvPr/>
        </p:nvSpPr>
        <p:spPr>
          <a:xfrm>
            <a:off x="892925" y="3105075"/>
            <a:ext cx="17037900" cy="45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Pada bulan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Oktober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hingga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Desember 2022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kami melakukan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campaign 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setiap hari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Sabtu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Minggu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Kami hendak menilai, apakah campaign tersebut cukup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berdampak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kenaikan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penjualan 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(before_discount). Mohon bantuan untuk menampilkan data:</a:t>
            </a:r>
            <a:endParaRPr sz="3600" b="0" i="0" u="none" strike="noStrike" cap="none">
              <a:solidFill>
                <a:schemeClr val="dk2"/>
              </a:solidFill>
              <a:highlight>
                <a:srgbClr val="FFFF00"/>
              </a:highlight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6ec09d9089_0_0"/>
          <p:cNvSpPr txBox="1"/>
          <p:nvPr/>
        </p:nvSpPr>
        <p:spPr>
          <a:xfrm>
            <a:off x="1082275" y="637125"/>
            <a:ext cx="2775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4.1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g36ec09d9089_0_0"/>
          <p:cNvCxnSpPr/>
          <p:nvPr/>
        </p:nvCxnSpPr>
        <p:spPr>
          <a:xfrm>
            <a:off x="5897855" y="2720449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5" name="Google Shape;645;g36ec09d9089_0_0"/>
          <p:cNvCxnSpPr/>
          <p:nvPr/>
        </p:nvCxnSpPr>
        <p:spPr>
          <a:xfrm>
            <a:off x="5897855" y="8108634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g36ec09d9089_0_0"/>
          <p:cNvSpPr/>
          <p:nvPr/>
        </p:nvSpPr>
        <p:spPr>
          <a:xfrm>
            <a:off x="8303976" y="162203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7" name="Google Shape;647;g36ec09d9089_0_0"/>
          <p:cNvSpPr/>
          <p:nvPr/>
        </p:nvSpPr>
        <p:spPr>
          <a:xfrm>
            <a:off x="8303976" y="895715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8" name="Google Shape;648;g36ec09d9089_0_0"/>
          <p:cNvSpPr txBox="1"/>
          <p:nvPr/>
        </p:nvSpPr>
        <p:spPr>
          <a:xfrm>
            <a:off x="837450" y="3239988"/>
            <a:ext cx="16613100" cy="43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Rata-rata harian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penjualan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weekends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(Sabtu dan Minggu) vs rata-rata harian penjualan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weekdays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(Senin-Jumat)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per bulan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tersebut. Apakah ada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peningkatan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penjualan pada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masing-masing bulan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tersebut.</a:t>
            </a:r>
            <a:endParaRPr sz="46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2"/>
              </a:solidFill>
              <a:highlight>
                <a:srgbClr val="FFFF00"/>
              </a:highlight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6d542e08af_2_11"/>
          <p:cNvSpPr txBox="1"/>
          <p:nvPr/>
        </p:nvSpPr>
        <p:spPr>
          <a:xfrm>
            <a:off x="112244" y="786062"/>
            <a:ext cx="4459756" cy="60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 b="1" i="0" u="none" strike="noStrike" cap="non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Penjelasan Syntax </a:t>
            </a:r>
            <a:r>
              <a:rPr lang="en-US" sz="23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lang="en-US" sz="2300" b="1" i="0" u="none" strike="noStrike" cap="non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.1</a:t>
            </a:r>
            <a:endParaRPr sz="2300" b="0" i="0" u="none" strike="noStrike" cap="none" dirty="0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4" name="Google Shape;654;g36d542e08af_2_11"/>
          <p:cNvPicPr preferRelativeResize="0"/>
          <p:nvPr/>
        </p:nvPicPr>
        <p:blipFill rotWithShape="1">
          <a:blip r:embed="rId3">
            <a:alphaModFix/>
          </a:blip>
          <a:srcRect l="7071" t="33260" r="33503" b="11891"/>
          <a:stretch/>
        </p:blipFill>
        <p:spPr>
          <a:xfrm>
            <a:off x="277362" y="1700463"/>
            <a:ext cx="8274736" cy="646497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36d542e08af_2_11"/>
          <p:cNvSpPr txBox="1"/>
          <p:nvPr/>
        </p:nvSpPr>
        <p:spPr>
          <a:xfrm>
            <a:off x="8805700" y="38400"/>
            <a:ext cx="8950800" cy="10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 Membuat Kolom Baru day,month, month_num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df['day'] = df['order_date'].dt.day_name().</a:t>
            </a:r>
            <a:r>
              <a:rPr lang="en-US" sz="1800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Membuat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kolom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baru bernama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day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mengambil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nama hari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dari kolom tanggal pesanan (order_date).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df['month'] = df['order_date'].dt.month_name()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Menambahkan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kolom month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yang berisi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nama bulan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dari kolom tanggal pesanan (order_date).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df['month_num'] = df['order_date'].dt.month.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Membuat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kolom month_num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yang berisi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angka bulan dari 1–12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berdasarkan bulan dari kolom tanggal pesanan 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 Memfitler Data Valid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df_valid = df[df['is_valid'] == 1]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Memfilter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 hanya mengambil data penjualan yg telah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dibayar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berdasarkan data kolom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is_valid</a:t>
            </a:r>
            <a:endParaRPr sz="1800" b="1">
              <a:solidFill>
                <a:schemeClr val="lt1"/>
              </a:solidFill>
              <a:highlight>
                <a:schemeClr val="dk2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 Memfilter Data Transaksi dari Okt - Des 2022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df_valid['month_num'].isin([10,11,12])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Mengecek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nilai di kolom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month_num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adalah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10 (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Oktober)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11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(November), atau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12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(Desember).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&amp;,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Menggabungkan dua kondisi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bulan termasuk Okt–Des dan tahun = 2022.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df_valid['order_date'].dt.year == 2022</a:t>
            </a:r>
            <a:r>
              <a:rPr lang="en-US" sz="1800" b="0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Mengambil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tahun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dari kolom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order_date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lalu mengecek apakah nilainya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2022.</a:t>
            </a:r>
            <a:endParaRPr sz="18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 Memfilter Data dari Weekends &amp; Weekdays 2022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df_valid['day'].isin([...]),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Mengecek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apakah nilai dalam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kolom day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termasuk dalam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daftar hari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yang ditentukan.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weekends = …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Menyaring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 df_valid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hanya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untuk baris dengan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hari Sabtu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atau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Minggu.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Hasil disimpan di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variabel weekends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weekdays = …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Menyaring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 df_valid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hanya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untuk hari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Senin sampai Jumat.</a:t>
            </a:r>
            <a:endParaRPr sz="18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Hasil disimpan di variabel weekdays.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 Group by Weekends month &amp; month_num, pilih rata-rata before_discount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weekends.groupby(['month', 'month_num'])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,Mengelompokkan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data weekends berdasarkan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nama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bulan dan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nomor bulan.</a:t>
            </a:r>
            <a:endParaRPr sz="18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['before_discount'].mean()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,Mengambil kolom before_discount, lalu menghitung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rata-rata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transaksi sebelum diskon untuk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setiap kelompok bulan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reset_index()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Mengubah hasil groupby agar kembali menjadi DataFrame biasa, bukan GroupBy object.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grup_weekends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dan </a:t>
            </a: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grup_weekdays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Menyimpan hasil pengelompokan dan perhitungan rata-rata untuk masing-masing data: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grup_weekends: untuk data hari Sabtu dan Minggu.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grup_weekdays: untuk data Senin–Jumat.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display(...)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Menampilkan isi DataFrame hasil </a:t>
            </a:r>
            <a:r>
              <a:rPr lang="en-US" sz="18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groupby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agar mudah dicek.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5"/>
          <p:cNvGrpSpPr/>
          <p:nvPr/>
        </p:nvGrpSpPr>
        <p:grpSpPr>
          <a:xfrm>
            <a:off x="11047699" y="-512663"/>
            <a:ext cx="7240301" cy="11312332"/>
            <a:chOff x="0" y="-47625"/>
            <a:chExt cx="4816592" cy="1127400"/>
          </a:xfrm>
        </p:grpSpPr>
        <p:sp>
          <p:nvSpPr>
            <p:cNvPr id="227" name="Google Shape;227;p5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sp>
          <p:nvSpPr>
            <p:cNvPr id="228" name="Google Shape;228;p5"/>
            <p:cNvSpPr txBox="1"/>
            <p:nvPr/>
          </p:nvSpPr>
          <p:spPr>
            <a:xfrm>
              <a:off x="0" y="-47625"/>
              <a:ext cx="4816500" cy="11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51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5"/>
          <p:cNvSpPr/>
          <p:nvPr/>
        </p:nvSpPr>
        <p:spPr>
          <a:xfrm>
            <a:off x="8831025" y="568374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 extrusionOk="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0" name="Google Shape;230;p5"/>
          <p:cNvSpPr txBox="1"/>
          <p:nvPr/>
        </p:nvSpPr>
        <p:spPr>
          <a:xfrm>
            <a:off x="499650" y="217609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Project 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499650" y="1313825"/>
            <a:ext cx="17380800" cy="8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Dalam proyek akhir ini, kami diminta untuk menyelesaikan sejumlah permintaan analisis data menggunakan bahasa pemrograman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Python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Permintaan tersebut berasal dari berbagai tim internal perusahaan, seperti Tim Marketing, Tim Warehouse, dan Tim Campaign. Data yang digunakan merupakan transaksi e-commerce pada tahun 2021 dan 2022</a:t>
            </a:r>
            <a:endParaRPr sz="27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7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700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Tujuan: </a:t>
            </a:r>
            <a:endParaRPr sz="2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Quicksand"/>
              <a:buAutoNum type="arabicPeriod"/>
            </a:pP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Mengidentifikasi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Top 5 produk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dari kategori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Mobiles &amp; Tablets 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dengan kuantitas penjualan tertinggi di tahun 2022 untuk kebutuhan hadiah kompetisi.</a:t>
            </a:r>
            <a:endParaRPr sz="2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Quicksand"/>
              <a:buAutoNum type="arabicPeriod"/>
            </a:pP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Membandingkan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kuantitas penjualan kategori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"Others" 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antara tahun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2021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2022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serta menentukan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Top 20 produk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dengan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penurunan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penjualan tertinggi.</a:t>
            </a:r>
            <a:endParaRPr sz="2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Quicksand"/>
              <a:buAutoNum type="arabicPeriod"/>
            </a:pP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Menyediakan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daftar pelanggan 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yang sudah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check-out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namun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belum membayar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 tahun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2022.</a:t>
            </a:r>
            <a:endParaRPr sz="27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4000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Quicksand"/>
              <a:buAutoNum type="arabicPeriod"/>
            </a:pP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Menganalisis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efektivitas campaign</a:t>
            </a: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akhir pekan (Sabtu &amp; Minggu) dari Oktober hingga Desember 2022 dengan membandingkan rata-rata harian penjualan weekdays vs weekends.</a:t>
            </a:r>
            <a:endParaRPr sz="2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7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700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Manfaat:</a:t>
            </a:r>
            <a:endParaRPr sz="2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Mendukung Tim Marketing dan Campaign dalam pengambilan keputusan berbasis data</a:t>
            </a:r>
            <a:endParaRPr sz="2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Mengidentifikasi tren penjualan dan perilaku pelanggan</a:t>
            </a:r>
            <a:endParaRPr sz="27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Meningkatkan pemahaman peserta terhadap penggunaan Python dalam </a:t>
            </a: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real business case</a:t>
            </a:r>
            <a:endParaRPr sz="2700" b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32" name="Google Shape;2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ec09d9089_0_215"/>
          <p:cNvSpPr txBox="1"/>
          <p:nvPr/>
        </p:nvSpPr>
        <p:spPr>
          <a:xfrm>
            <a:off x="8683550" y="222250"/>
            <a:ext cx="9495600" cy="9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 Rename before_discount pada rataan_weekends &amp; rataan_weekdays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rename(columns={...})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Fungsi ini digunakan untuk mengganti nama kolom dalam sebuah DataFrame. kolom before discount diubah menjadi nama yang lebih deskriptif agar mudah dibaca.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grup_weekends.rename(columns={'before_discount':'rataan_weekends'})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Mengubah nama kolom before_discount menjadi rataan_weekends di DataFrame grup_weekends. Menunjukkan bahwa kolom ini berisi rata-rata transaksi akhir pekan.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grup_weekdays.rename(columns={'before_discount': 'rataan_weekdays'})</a:t>
            </a:r>
            <a:endParaRPr sz="1800" b="1">
              <a:solidFill>
                <a:schemeClr val="lt1"/>
              </a:solidFill>
              <a:highlight>
                <a:schemeClr val="dk2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Mengubah nama kolom before_discount menjadi rataan_weekdays di DataFrame grup_weekdays. Menunjukkan bahwa kolom ini berisi rata-rata transaksi hari kerja.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 Merge weekends &amp; weekdays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pd.merge(...)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Fungsi dari pandas untuk menggabungkan dua DataFrame berdasarkan kolom tertentu. grup_weekends dan grup_weekdays digabung berdasarkan kolom month_num dan month.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how='outer'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Jenis penggabungan outer join, memastikan semua data dari kedua DataFrame tetap ditampilkan, meskipun ada yang tidak cocok.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weekends_weekdays['development'] = …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Membuat kolom baru development untuk menghitung selisih rata-rata transaksi: rataan_weekends dikurangi rataan_weekdays. Nilai positif artinya transaksi akhir pekan lebih tinggi dari hari kerja.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display(weekends_weekdays)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Menampilkan hasil akhir DataFrame yang berisi kolom: month_num, month, rataan_weekends, rataan_weekdays, dan development.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 Menampilkan Grafik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plt.figure(figsize=(12,6))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Membuat kanvas atau area gambar berukuran 12 inci x 6 inci. Ukuran ini disesuaikan agar grafik lebih jelas dan proporsional.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weekends_weekdays.set_index('month')[['rataan_weekends','rataan_weekdays']].plot(kind='bar') 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Mengatur kolom month sebagai sumbu X (index). Memilih dua kolom yang akan dibandingkan: rataan_weekends dan rataan_weekdays.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kind='bar'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berarti grafik yang ditampilkan adalah grafik batang (bar chart).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plt.title('Sales Performance')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Memberi judul pada grafik.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plt.xlabel('Month') dan plt.ylabel('Average Sales')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Menambahkan label pada sumbu X dan Y.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plt.xticks(rotation=0)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Mengatur agar label pada sumbu X (nama bulan) tidak miring (rotasi 0 derajat).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plt.show() </a:t>
            </a:r>
            <a:r>
              <a:rPr lang="en-US" sz="1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Menampilkan grafik di output cell 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61" name="Google Shape;661;g36ec09d9089_0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50" y="2037347"/>
            <a:ext cx="8195971" cy="53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36ec09d9089_0_215"/>
          <p:cNvSpPr txBox="1"/>
          <p:nvPr/>
        </p:nvSpPr>
        <p:spPr>
          <a:xfrm>
            <a:off x="194050" y="914400"/>
            <a:ext cx="4137318" cy="60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 b="1" i="0" u="none" strike="noStrike" cap="non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Penjelasan Syntax </a:t>
            </a:r>
            <a:r>
              <a:rPr lang="en-US" sz="23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lang="en-US" sz="2300" b="1" i="0" u="none" strike="noStrike" cap="non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.1</a:t>
            </a:r>
            <a:endParaRPr sz="2300" b="0" i="0" u="none" strike="noStrike" cap="none" dirty="0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g36ec09d9089_0_20"/>
          <p:cNvGrpSpPr/>
          <p:nvPr/>
        </p:nvGrpSpPr>
        <p:grpSpPr>
          <a:xfrm>
            <a:off x="0" y="-329048"/>
            <a:ext cx="18288118" cy="1534053"/>
            <a:chOff x="0" y="-47625"/>
            <a:chExt cx="4816592" cy="1127400"/>
          </a:xfrm>
        </p:grpSpPr>
        <p:sp>
          <p:nvSpPr>
            <p:cNvPr id="668" name="Google Shape;668;g36ec09d9089_0_20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sp>
          <p:nvSpPr>
            <p:cNvPr id="669" name="Google Shape;669;g36ec09d9089_0_20"/>
            <p:cNvSpPr txBox="1"/>
            <p:nvPr/>
          </p:nvSpPr>
          <p:spPr>
            <a:xfrm>
              <a:off x="0" y="-47625"/>
              <a:ext cx="4816500" cy="11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51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g36ec09d9089_0_20"/>
          <p:cNvSpPr txBox="1">
            <a:spLocks noGrp="1"/>
          </p:cNvSpPr>
          <p:nvPr>
            <p:ph type="title"/>
          </p:nvPr>
        </p:nvSpPr>
        <p:spPr>
          <a:xfrm>
            <a:off x="470275" y="137250"/>
            <a:ext cx="175737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40"/>
              <a:buFont typeface="Arial"/>
              <a:buNone/>
            </a:pPr>
            <a:r>
              <a:rPr lang="en-US" sz="334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Rata-rata </a:t>
            </a:r>
            <a:r>
              <a:rPr lang="en-US" sz="3340" b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penjualan </a:t>
            </a:r>
            <a:r>
              <a:rPr lang="en-US" sz="334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weekends</a:t>
            </a:r>
            <a:r>
              <a:rPr lang="en-US" sz="3340" b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vs </a:t>
            </a:r>
            <a:r>
              <a:rPr lang="en-US" sz="334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weekdays</a:t>
            </a:r>
            <a:r>
              <a:rPr lang="en-US" sz="3340" b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</a:t>
            </a:r>
            <a:r>
              <a:rPr lang="en-US" sz="334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Oktober, November, &amp; Desember)</a:t>
            </a:r>
            <a:endParaRPr sz="3340" b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40"/>
              <a:buFont typeface="Arial"/>
              <a:buNone/>
            </a:pPr>
            <a:endParaRPr sz="334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1" name="Google Shape;671;g36ec09d9089_0_20"/>
          <p:cNvSpPr/>
          <p:nvPr/>
        </p:nvSpPr>
        <p:spPr>
          <a:xfrm>
            <a:off x="470275" y="1415800"/>
            <a:ext cx="7759200" cy="844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Berdasarkan hasil pengamatan menunjukkan bahwa Rata-Rata Penjualan selama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Weekdays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memiliki hasil penjualan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lebih tinggi 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dibandingkan dengan penjualan selama Weekends. Rata-rata penjualan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tertinggi selama Weekdays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terdapat pada bulan October yaitu sebesar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874.690, 27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terendah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bulan November sebesar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641.862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Kemudian pada Desember mengalami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peningkatan secara signifikan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sebesar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813.574,28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sehingga hal ini mengindikasikan bahwa Rata-rata Penjualan selama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Weekdays dikategorikan stabil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Adapun, Rata-rata penjualan selama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Weekends lebih rendah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dibandingkan Weekdays. Hal ini menunjukkan bahwa konsumen lebih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tertarik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berbelanja selama weekdays. Rata-rata penjualan selama Weekends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tertinggi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terdapat pada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Oktober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yaitu sebesar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634.260,07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sedangkan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terendah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Desember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sebesar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410.599,40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Rata-rata penjualan selama Weekends mengalami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penurunan secara signifikan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selama Oktober hingga Desember 2022.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Kesimpulan dari hasil analisis menunjukkan bahwa </a:t>
            </a:r>
            <a:r>
              <a:rPr lang="en-US" sz="20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Average Sales Performance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pada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Oktober 2022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memiliki performa rata-rata penjualan </a:t>
            </a:r>
            <a:r>
              <a:rPr lang="en-US" sz="20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terbaik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dibandingkan dengan November dan Desember 2022 baik </a:t>
            </a:r>
            <a:r>
              <a:rPr lang="en-US" sz="20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Weekdays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maupun </a:t>
            </a:r>
            <a:r>
              <a:rPr lang="en-US" sz="20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Weekends</a:t>
            </a:r>
            <a:r>
              <a:rPr lang="en-US" sz="2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672" name="Google Shape;672;g36ec09d9089_0_20"/>
          <p:cNvGrpSpPr/>
          <p:nvPr/>
        </p:nvGrpSpPr>
        <p:grpSpPr>
          <a:xfrm>
            <a:off x="10433519" y="4210000"/>
            <a:ext cx="7363860" cy="5730900"/>
            <a:chOff x="12122100" y="3905075"/>
            <a:chExt cx="6057300" cy="5730900"/>
          </a:xfrm>
        </p:grpSpPr>
        <p:sp>
          <p:nvSpPr>
            <p:cNvPr id="673" name="Google Shape;673;g36ec09d9089_0_20"/>
            <p:cNvSpPr/>
            <p:nvPr/>
          </p:nvSpPr>
          <p:spPr>
            <a:xfrm>
              <a:off x="12122100" y="3905075"/>
              <a:ext cx="6057300" cy="57309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4" name="Google Shape;674;g36ec09d9089_0_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04600" y="4087825"/>
              <a:ext cx="5739500" cy="53536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5" name="Google Shape;675;g36ec09d9089_0_20"/>
          <p:cNvGrpSpPr/>
          <p:nvPr/>
        </p:nvGrpSpPr>
        <p:grpSpPr>
          <a:xfrm>
            <a:off x="8670388" y="1472825"/>
            <a:ext cx="9126561" cy="2535000"/>
            <a:chOff x="2960175" y="7479650"/>
            <a:chExt cx="8979300" cy="2535000"/>
          </a:xfrm>
        </p:grpSpPr>
        <p:sp>
          <p:nvSpPr>
            <p:cNvPr id="676" name="Google Shape;676;g36ec09d9089_0_20"/>
            <p:cNvSpPr/>
            <p:nvPr/>
          </p:nvSpPr>
          <p:spPr>
            <a:xfrm>
              <a:off x="2960175" y="7479650"/>
              <a:ext cx="8979300" cy="2535000"/>
            </a:xfrm>
            <a:prstGeom prst="rect">
              <a:avLst/>
            </a:prstGeom>
            <a:solidFill>
              <a:srgbClr val="D9D9D9"/>
            </a:solidFill>
            <a:ln w="86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950" tIns="82950" rIns="82950" bIns="82950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7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7" name="Google Shape;677;g36ec09d9089_0_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7844" y="7621796"/>
              <a:ext cx="8766739" cy="22270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8" name="Google Shape;678;g36ec09d9089_0_20"/>
          <p:cNvSpPr txBox="1"/>
          <p:nvPr/>
        </p:nvSpPr>
        <p:spPr>
          <a:xfrm>
            <a:off x="8670400" y="6562900"/>
            <a:ext cx="1924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Result:</a:t>
            </a:r>
            <a:endParaRPr sz="24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9" name="Google Shape;679;g36ec09d9089_0_20"/>
          <p:cNvSpPr txBox="1"/>
          <p:nvPr/>
        </p:nvSpPr>
        <p:spPr>
          <a:xfrm>
            <a:off x="470279" y="1270653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Market Insights: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36ec09d9089_0_20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6ecbaf303e_0_52"/>
          <p:cNvSpPr/>
          <p:nvPr/>
        </p:nvSpPr>
        <p:spPr>
          <a:xfrm>
            <a:off x="476525" y="923150"/>
            <a:ext cx="6915300" cy="876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Strategi yang dilakukan untuk meningkatkan rata-rata penjualan selama Weekends diantaranya dengan cara optimalkan produk dan penawaran yaitu mengembangkan varian produk yang sesuai dengan trend dan kebutuhan pasar, menawarkan produk </a:t>
            </a:r>
            <a:r>
              <a:rPr lang="en-US" sz="24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bundling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dengan harga khusus Akhir Pekan agar menarik daya minat pembeli, dan meningkatkan kualitas produk yang menarik supaya mudah terjual. Selain itu, memperkuat strategi pemasaran dengan menggunakan promosi berkala seperti </a:t>
            </a:r>
            <a:r>
              <a:rPr lang="en-US" sz="2400" b="1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flash sale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diskon, dan </a:t>
            </a:r>
            <a:r>
              <a:rPr lang="en-US" sz="2400" b="1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cashback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Kemudian meningkatkan aktivitas pada toko saat Weekends dengan mengadakan 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mini event,</a:t>
            </a:r>
            <a:r>
              <a:rPr lang="en-US" sz="2400" b="1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live music</a:t>
            </a:r>
            <a:r>
              <a:rPr lang="en-US" sz="24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demo produk, </a:t>
            </a:r>
            <a:r>
              <a:rPr lang="en-US" sz="2400" b="1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giveaway</a:t>
            </a:r>
            <a:r>
              <a:rPr lang="en-US" sz="24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saat akhir pekan yang dapat menarik daya minat pembeli.</a:t>
            </a:r>
            <a:endParaRPr sz="15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686" name="Google Shape;686;g36ecbaf303e_0_52"/>
          <p:cNvGrpSpPr/>
          <p:nvPr/>
        </p:nvGrpSpPr>
        <p:grpSpPr>
          <a:xfrm>
            <a:off x="10277075" y="4226050"/>
            <a:ext cx="7571700" cy="5461500"/>
            <a:chOff x="10503300" y="4448725"/>
            <a:chExt cx="7571700" cy="5461500"/>
          </a:xfrm>
        </p:grpSpPr>
        <p:sp>
          <p:nvSpPr>
            <p:cNvPr id="687" name="Google Shape;687;g36ecbaf303e_0_52"/>
            <p:cNvSpPr/>
            <p:nvPr/>
          </p:nvSpPr>
          <p:spPr>
            <a:xfrm>
              <a:off x="10503300" y="4448725"/>
              <a:ext cx="7571700" cy="54615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8" name="Google Shape;688;g36ecbaf303e_0_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729525" y="4671400"/>
              <a:ext cx="7119250" cy="5016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9" name="Google Shape;689;g36ecbaf303e_0_52"/>
          <p:cNvGrpSpPr/>
          <p:nvPr/>
        </p:nvGrpSpPr>
        <p:grpSpPr>
          <a:xfrm>
            <a:off x="7788715" y="923150"/>
            <a:ext cx="10059765" cy="2793600"/>
            <a:chOff x="346850" y="5758825"/>
            <a:chExt cx="9895500" cy="2793600"/>
          </a:xfrm>
        </p:grpSpPr>
        <p:sp>
          <p:nvSpPr>
            <p:cNvPr id="690" name="Google Shape;690;g36ecbaf303e_0_52"/>
            <p:cNvSpPr/>
            <p:nvPr/>
          </p:nvSpPr>
          <p:spPr>
            <a:xfrm>
              <a:off x="346850" y="5758825"/>
              <a:ext cx="9895500" cy="27936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1" name="Google Shape;691;g36ecbaf303e_0_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525" y="5915475"/>
              <a:ext cx="9661250" cy="2454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2" name="Google Shape;692;g36ecbaf303e_0_52"/>
          <p:cNvSpPr txBox="1"/>
          <p:nvPr/>
        </p:nvSpPr>
        <p:spPr>
          <a:xfrm>
            <a:off x="7788725" y="6249050"/>
            <a:ext cx="192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Result:</a:t>
            </a:r>
            <a:endParaRPr sz="24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3" name="Google Shape;693;g36ecbaf303e_0_52"/>
          <p:cNvSpPr txBox="1"/>
          <p:nvPr/>
        </p:nvSpPr>
        <p:spPr>
          <a:xfrm>
            <a:off x="476515" y="492361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Recommendations: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36ecbaf303e_0_52"/>
          <p:cNvSpPr/>
          <p:nvPr/>
        </p:nvSpPr>
        <p:spPr>
          <a:xfrm rot="10800000">
            <a:off x="15119727" y="208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5" name="Google Shape;695;g36ecbaf303e_0_52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6ec09d9089_0_10"/>
          <p:cNvSpPr txBox="1"/>
          <p:nvPr/>
        </p:nvSpPr>
        <p:spPr>
          <a:xfrm>
            <a:off x="1082275" y="637125"/>
            <a:ext cx="2775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4.2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1" name="Google Shape;701;g36ec09d9089_0_10"/>
          <p:cNvCxnSpPr/>
          <p:nvPr/>
        </p:nvCxnSpPr>
        <p:spPr>
          <a:xfrm>
            <a:off x="5897855" y="2720449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2" name="Google Shape;702;g36ec09d9089_0_10"/>
          <p:cNvCxnSpPr/>
          <p:nvPr/>
        </p:nvCxnSpPr>
        <p:spPr>
          <a:xfrm>
            <a:off x="5897855" y="8108634"/>
            <a:ext cx="649230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3" name="Google Shape;703;g36ec09d9089_0_10"/>
          <p:cNvSpPr/>
          <p:nvPr/>
        </p:nvSpPr>
        <p:spPr>
          <a:xfrm>
            <a:off x="8303976" y="162203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4" name="Google Shape;704;g36ec09d9089_0_10"/>
          <p:cNvSpPr/>
          <p:nvPr/>
        </p:nvSpPr>
        <p:spPr>
          <a:xfrm>
            <a:off x="8303976" y="895715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g36ec09d9089_0_10"/>
          <p:cNvSpPr txBox="1"/>
          <p:nvPr/>
        </p:nvSpPr>
        <p:spPr>
          <a:xfrm>
            <a:off x="837450" y="3691325"/>
            <a:ext cx="16613100" cy="3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Rata-rata harian 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penjualan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weekends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(Sabtu dan Minggu) vs r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ata-rata harian 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penjualan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weekdays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(Senin-Jumat) </a:t>
            </a:r>
            <a:r>
              <a:rPr lang="en-US" sz="46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keseluruhan 3 bulan</a:t>
            </a:r>
            <a:r>
              <a:rPr lang="en-US" sz="4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tersebut.</a:t>
            </a:r>
            <a:endParaRPr sz="460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0" u="none" strike="noStrike" cap="none">
              <a:solidFill>
                <a:schemeClr val="dk2"/>
              </a:solidFill>
              <a:highlight>
                <a:srgbClr val="FFFF00"/>
              </a:highlight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g36ec09d9089_0_32"/>
          <p:cNvGrpSpPr/>
          <p:nvPr/>
        </p:nvGrpSpPr>
        <p:grpSpPr>
          <a:xfrm>
            <a:off x="9080000" y="-529050"/>
            <a:ext cx="9283499" cy="10816050"/>
            <a:chOff x="0" y="-47625"/>
            <a:chExt cx="4816592" cy="1127400"/>
          </a:xfrm>
        </p:grpSpPr>
        <p:sp>
          <p:nvSpPr>
            <p:cNvPr id="711" name="Google Shape;711;g36ec09d9089_0_32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sp>
          <p:nvSpPr>
            <p:cNvPr id="712" name="Google Shape;712;g36ec09d9089_0_32"/>
            <p:cNvSpPr txBox="1"/>
            <p:nvPr/>
          </p:nvSpPr>
          <p:spPr>
            <a:xfrm>
              <a:off x="0" y="-47625"/>
              <a:ext cx="4816500" cy="11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51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3" name="Google Shape;713;g36ec09d9089_0_32"/>
          <p:cNvSpPr txBox="1"/>
          <p:nvPr/>
        </p:nvSpPr>
        <p:spPr>
          <a:xfrm>
            <a:off x="412600" y="1187116"/>
            <a:ext cx="4063147" cy="60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 b="1" i="0" u="none" strike="noStrike" cap="non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Penjelasan Syntax </a:t>
            </a:r>
            <a:r>
              <a:rPr lang="en-US" sz="23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lang="en-US" sz="2300" b="1" i="0" u="none" strike="noStrike" cap="non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en-US" sz="23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2300" b="0" i="0" u="none" strike="noStrike" cap="none" dirty="0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4" name="Google Shape;714;g36ec09d9089_0_32"/>
          <p:cNvSpPr txBox="1"/>
          <p:nvPr/>
        </p:nvSpPr>
        <p:spPr>
          <a:xfrm>
            <a:off x="9283550" y="377150"/>
            <a:ext cx="8876400" cy="10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 Merge weekends &amp; weekdays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merge()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digunakan untuk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menggabungkan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dua DataFrame: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grup_weekends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grup_weekdays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on=['month_num','month']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: Gabung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berdasarkan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month_num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month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untuk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menyatukan data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per bulan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how='outer':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memastikan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seluruh data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dari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weekends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dan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weekdays t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etap ditampilkan,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meskipun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salah satu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tidak memiliki pasangan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data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#Menghitung rata-rata weekends&amp; weekdays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mean()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menghitung nilai rata-rata dari kolom rataan_weekends dan rataan_weekdays untuk periode Oktober–Desember.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.round(2)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: membulatkan hasil rata-rata ke dua angka di belakang koma.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Hasil ini merepresentasikan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average daily sales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masing-masing untuk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akhir pekan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hari kerja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selama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3 bulan.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diff_avg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: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Menghitung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selisih rata-rata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akhir pekan dengan hari kerja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diff_percentage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: Menghitung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persentase selisih relatif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terhadap weekdays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#Membuat Data Frame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Membuat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DataFrame avg_3month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sebagai ringkasan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rata-rata penjualan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Disusun dalam format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satu baris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dengan informasi: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925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"/>
              <a:buChar char="●"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Periode: "Total 3 Bulan"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925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"/>
              <a:buChar char="●"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Rata-rata weekends dan weekdays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925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"/>
              <a:buChar char="●"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Selisih absolut (diff)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925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"/>
              <a:buChar char="●"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Persentase selisih (diff_percentage)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Format ini memudahkan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pelaporan dan visualisasi hasil analisis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15" name="Google Shape;715;g36ec09d9089_0_32"/>
          <p:cNvPicPr preferRelativeResize="0"/>
          <p:nvPr/>
        </p:nvPicPr>
        <p:blipFill rotWithShape="1">
          <a:blip r:embed="rId3">
            <a:alphaModFix/>
          </a:blip>
          <a:srcRect l="7000" t="38410" r="36908" b="14361"/>
          <a:stretch/>
        </p:blipFill>
        <p:spPr>
          <a:xfrm>
            <a:off x="412600" y="2139325"/>
            <a:ext cx="8318800" cy="60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6ecbaf303e_8_15"/>
          <p:cNvSpPr/>
          <p:nvPr/>
        </p:nvSpPr>
        <p:spPr>
          <a:xfrm>
            <a:off x="9074400" y="-650"/>
            <a:ext cx="9344188" cy="10286842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721" name="Google Shape;721;g36ecbaf303e_8_15"/>
          <p:cNvSpPr txBox="1"/>
          <p:nvPr/>
        </p:nvSpPr>
        <p:spPr>
          <a:xfrm>
            <a:off x="167325" y="1409835"/>
            <a:ext cx="10801500" cy="60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Lanjutan</a:t>
            </a:r>
            <a:r>
              <a:rPr lang="en-US" sz="23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 b="1" i="0" u="none" strike="noStrike" cap="non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Penjelasan Syntax </a:t>
            </a:r>
            <a:r>
              <a:rPr lang="en-US" sz="23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lang="en-US" sz="2300" b="1" i="0" u="none" strike="noStrike" cap="non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en-US" sz="23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2300" b="0" i="0" u="none" strike="noStrike" cap="none" dirty="0">
              <a:solidFill>
                <a:srgbClr val="0F466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2" name="Google Shape;722;g36ecbaf303e_8_15"/>
          <p:cNvSpPr txBox="1"/>
          <p:nvPr/>
        </p:nvSpPr>
        <p:spPr>
          <a:xfrm>
            <a:off x="9213600" y="739850"/>
            <a:ext cx="9074400" cy="86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display(avg_3month) :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Menampilkan DataFrame avg_3month yang berisi ringkasan rata-rata 3 bulan: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925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"/>
              <a:buChar char="●"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rataan_weekends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925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"/>
              <a:buChar char="●"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rataan_weekdays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925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"/>
              <a:buChar char="●"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diff (selisih absolut)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4925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"/>
              <a:buChar char="●"/>
            </a:pP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diff_percentage (selisih relatif)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# Menampilkan Data Visualization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avg_3month = avg_3month.copy()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;  Membuat salinan eksplisit dari DataFrame untuk memastikan aman saat diproses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avg_3month.plot: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Membuat grafik batang (bar chart) untuk membandingkan rata-rata weekends vs weekdays selama 3 bulan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x='Periode':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label pada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sumbu X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y=...: dua nilai yang akan dibandingkan</a:t>
            </a:r>
            <a:endParaRPr sz="1900" b="1">
              <a:solidFill>
                <a:schemeClr val="lt1"/>
              </a:solidFill>
              <a:highlight>
                <a:schemeClr val="dk2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stacked=False: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batang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ditampilkan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berdampingan,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bukan ditumpuk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plt.title: 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judul grafik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('Average Weekends vs Weekdays Sales Oct-Dec 2022')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plt.xlabel: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label sumbu x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('Periode')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plt.ylabel: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l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abel sumbu y (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'Average Sales (BeforeDiscount)')</a:t>
            </a:r>
            <a:endParaRPr sz="1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rotation=0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: menjaga label 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tetap horizontal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plt.show(): </a:t>
            </a:r>
            <a:r>
              <a:rPr lang="en-US" sz="1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fungsi dari matplotlib.pyplot yang digunakan untuk</a:t>
            </a:r>
            <a:r>
              <a:rPr lang="en-US" sz="19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menampilkan plot/grafik yang telah dibuat.</a:t>
            </a:r>
            <a:endParaRPr sz="1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23" name="Google Shape;723;g36ecbaf303e_8_15"/>
          <p:cNvPicPr preferRelativeResize="0"/>
          <p:nvPr/>
        </p:nvPicPr>
        <p:blipFill rotWithShape="1">
          <a:blip r:embed="rId3">
            <a:alphaModFix/>
          </a:blip>
          <a:srcRect l="6652" t="45304" r="37259" b="27100"/>
          <a:stretch/>
        </p:blipFill>
        <p:spPr>
          <a:xfrm>
            <a:off x="167325" y="2494082"/>
            <a:ext cx="8809375" cy="440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g36d542e08af_2_22"/>
          <p:cNvGrpSpPr/>
          <p:nvPr/>
        </p:nvGrpSpPr>
        <p:grpSpPr>
          <a:xfrm>
            <a:off x="0" y="-329048"/>
            <a:ext cx="18288118" cy="1534053"/>
            <a:chOff x="0" y="-47625"/>
            <a:chExt cx="4816592" cy="1127400"/>
          </a:xfrm>
        </p:grpSpPr>
        <p:sp>
          <p:nvSpPr>
            <p:cNvPr id="729" name="Google Shape;729;g36d542e08af_2_22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  <a:ln>
              <a:noFill/>
            </a:ln>
          </p:spPr>
        </p:sp>
        <p:sp>
          <p:nvSpPr>
            <p:cNvPr id="730" name="Google Shape;730;g36d542e08af_2_22"/>
            <p:cNvSpPr txBox="1"/>
            <p:nvPr/>
          </p:nvSpPr>
          <p:spPr>
            <a:xfrm>
              <a:off x="0" y="-47625"/>
              <a:ext cx="4816500" cy="11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51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" name="Google Shape;731;g36d542e08af_2_22"/>
          <p:cNvSpPr txBox="1">
            <a:spLocks noGrp="1"/>
          </p:cNvSpPr>
          <p:nvPr>
            <p:ph type="title"/>
          </p:nvPr>
        </p:nvSpPr>
        <p:spPr>
          <a:xfrm>
            <a:off x="243900" y="137250"/>
            <a:ext cx="178002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74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40"/>
              <a:buFont typeface="Arial"/>
              <a:buNone/>
            </a:pPr>
            <a:r>
              <a:rPr lang="en-US" sz="334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Rata-rata </a:t>
            </a:r>
            <a:r>
              <a:rPr lang="en-US" sz="3340" b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penjualan </a:t>
            </a:r>
            <a:r>
              <a:rPr lang="en-US" sz="334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Weekends</a:t>
            </a:r>
            <a:r>
              <a:rPr lang="en-US" sz="3340" b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vs </a:t>
            </a:r>
            <a:r>
              <a:rPr lang="en-US" sz="334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Weekdays</a:t>
            </a:r>
            <a:r>
              <a:rPr lang="en-US" sz="3340" b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34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(Oktober, November, &amp; Desember)</a:t>
            </a:r>
            <a:endParaRPr sz="334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2" name="Google Shape;732;g36d542e08af_2_22"/>
          <p:cNvSpPr/>
          <p:nvPr/>
        </p:nvSpPr>
        <p:spPr>
          <a:xfrm>
            <a:off x="465850" y="1728000"/>
            <a:ext cx="8204700" cy="32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Pada periode Oktober hingga Desember 2022, rata-rata penjualan di akhir pekan (</a:t>
            </a:r>
            <a:r>
              <a:rPr lang="en-US" sz="23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Weekends)</a:t>
            </a: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tercatat sebesar Rp. 550.884,56, sedangkan rata-rata penjualan di </a:t>
            </a:r>
            <a:r>
              <a:rPr lang="en-US" sz="23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Weekdays</a:t>
            </a: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lebih tinggi yaitu Rp. 776.708,85. Terdapat </a:t>
            </a:r>
            <a:r>
              <a:rPr lang="en-US" sz="23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selisih penurunan </a:t>
            </a: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penjualan sebesar Rp. -225.824,29 atau sekitar </a:t>
            </a:r>
            <a:r>
              <a:rPr lang="en-US" sz="23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-29,07%</a:t>
            </a: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lebih </a:t>
            </a:r>
            <a:r>
              <a:rPr lang="en-US" sz="23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rendah </a:t>
            </a: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 </a:t>
            </a:r>
            <a:r>
              <a:rPr lang="en-US" sz="2300" b="1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Weekends</a:t>
            </a:r>
            <a:r>
              <a:rPr lang="en-US" sz="23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dibandingkan </a:t>
            </a:r>
            <a:r>
              <a:rPr lang="en-US" sz="2300" b="1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Weekdays</a:t>
            </a: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3" name="Google Shape;733;g36d542e08af_2_22"/>
          <p:cNvSpPr/>
          <p:nvPr/>
        </p:nvSpPr>
        <p:spPr>
          <a:xfrm>
            <a:off x="469650" y="5911650"/>
            <a:ext cx="8204700" cy="21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Promosi khusus </a:t>
            </a:r>
            <a:r>
              <a:rPr lang="en-US" sz="2300" b="1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weekend</a:t>
            </a:r>
            <a:endParaRPr sz="2300" b="1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300"/>
              <a:buFont typeface="Quicksand"/>
              <a:buAutoNum type="arabicPeriod"/>
            </a:pP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Kolaborasi dengan </a:t>
            </a:r>
            <a:r>
              <a:rPr lang="en-US" sz="23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influencer</a:t>
            </a:r>
            <a:endParaRPr sz="23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300"/>
              <a:buFont typeface="Quicksand"/>
              <a:buAutoNum type="arabicPeriod"/>
            </a:pP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Penawaran produk </a:t>
            </a:r>
            <a:r>
              <a:rPr lang="en-US" sz="23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bundling package</a:t>
            </a:r>
            <a:endParaRPr sz="23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662"/>
              </a:buClr>
              <a:buSzPts val="2300"/>
              <a:buFont typeface="Quicksand"/>
              <a:buAutoNum type="arabicPeriod"/>
            </a:pPr>
            <a:r>
              <a:rPr lang="en-US" sz="2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Penyesuaian jam operasional atau penawaran </a:t>
            </a:r>
            <a:r>
              <a:rPr lang="en-US" sz="2300" i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spesial weekend</a:t>
            </a:r>
            <a:endParaRPr sz="2300" i="1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4" name="Google Shape;734;g36d542e08af_2_22"/>
          <p:cNvSpPr txBox="1"/>
          <p:nvPr/>
        </p:nvSpPr>
        <p:spPr>
          <a:xfrm>
            <a:off x="9140725" y="1369450"/>
            <a:ext cx="339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Result:</a:t>
            </a:r>
            <a:endParaRPr sz="2400" b="0" i="0" u="none" strike="noStrike" cap="none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35" name="Google Shape;735;g36d542e08af_2_22"/>
          <p:cNvPicPr preferRelativeResize="0"/>
          <p:nvPr/>
        </p:nvPicPr>
        <p:blipFill rotWithShape="1">
          <a:blip r:embed="rId3">
            <a:alphaModFix/>
          </a:blip>
          <a:srcRect l="7062" t="46985" r="48040" b="42740"/>
          <a:stretch/>
        </p:blipFill>
        <p:spPr>
          <a:xfrm>
            <a:off x="9140725" y="2013550"/>
            <a:ext cx="8680824" cy="19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36d542e08af_2_22"/>
          <p:cNvPicPr preferRelativeResize="0"/>
          <p:nvPr/>
        </p:nvPicPr>
        <p:blipFill rotWithShape="1">
          <a:blip r:embed="rId4">
            <a:alphaModFix/>
          </a:blip>
          <a:srcRect l="8362" t="32136" r="48556" b="12797"/>
          <a:stretch/>
        </p:blipFill>
        <p:spPr>
          <a:xfrm>
            <a:off x="9140725" y="4199350"/>
            <a:ext cx="8680824" cy="580862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36d542e08af_2_22"/>
          <p:cNvSpPr txBox="1"/>
          <p:nvPr/>
        </p:nvSpPr>
        <p:spPr>
          <a:xfrm>
            <a:off x="465854" y="1361803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Market Insights: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36d542e08af_2_22"/>
          <p:cNvSpPr txBox="1"/>
          <p:nvPr/>
        </p:nvSpPr>
        <p:spPr>
          <a:xfrm>
            <a:off x="465840" y="5480486"/>
            <a:ext cx="534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Recommendations: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36d542e08af_2_22"/>
          <p:cNvSpPr/>
          <p:nvPr/>
        </p:nvSpPr>
        <p:spPr>
          <a:xfrm>
            <a:off x="114942" y="9733377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 extrusionOk="0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8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77"/>
              <a:buFont typeface="Arial"/>
              <a:buNone/>
            </a:pPr>
            <a:r>
              <a:rPr lang="en-US" sz="18577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5" name="Google Shape;745;p18"/>
          <p:cNvCxnSpPr/>
          <p:nvPr/>
        </p:nvCxnSpPr>
        <p:spPr>
          <a:xfrm>
            <a:off x="5897880" y="2215083"/>
            <a:ext cx="649224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6" name="Google Shape;746;p18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47" name="Google Shape;747;p18"/>
          <p:cNvCxnSpPr/>
          <p:nvPr/>
        </p:nvCxnSpPr>
        <p:spPr>
          <a:xfrm>
            <a:off x="5897880" y="8159883"/>
            <a:ext cx="6492240" cy="0"/>
          </a:xfrm>
          <a:prstGeom prst="straightConnector1">
            <a:avLst/>
          </a:prstGeom>
          <a:noFill/>
          <a:ln w="76200" cap="flat" cmpd="sng">
            <a:solidFill>
              <a:srgbClr val="0F466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8" name="Google Shape;748;p18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 extrusionOk="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ec09d9089_0_38"/>
          <p:cNvSpPr/>
          <p:nvPr/>
        </p:nvSpPr>
        <p:spPr>
          <a:xfrm>
            <a:off x="9283600" y="0"/>
            <a:ext cx="9043151" cy="10286842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238" name="Google Shape;238;g36ec09d9089_0_38"/>
          <p:cNvSpPr txBox="1"/>
          <p:nvPr/>
        </p:nvSpPr>
        <p:spPr>
          <a:xfrm>
            <a:off x="894775" y="171084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Dataset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36ec09d9089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775" y="3429000"/>
            <a:ext cx="8262477" cy="62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6ec09d9089_0_38"/>
          <p:cNvPicPr preferRelativeResize="0"/>
          <p:nvPr/>
        </p:nvPicPr>
        <p:blipFill rotWithShape="1">
          <a:blip r:embed="rId4">
            <a:alphaModFix/>
          </a:blip>
          <a:srcRect t="48479" b="25812"/>
          <a:stretch/>
        </p:blipFill>
        <p:spPr>
          <a:xfrm>
            <a:off x="9283612" y="6504714"/>
            <a:ext cx="8531113" cy="143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6ec09d9089_0_38"/>
          <p:cNvPicPr preferRelativeResize="0"/>
          <p:nvPr/>
        </p:nvPicPr>
        <p:blipFill rotWithShape="1">
          <a:blip r:embed="rId4">
            <a:alphaModFix/>
          </a:blip>
          <a:srcRect b="53020"/>
          <a:stretch/>
        </p:blipFill>
        <p:spPr>
          <a:xfrm>
            <a:off x="9283612" y="3505207"/>
            <a:ext cx="8531113" cy="26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6ec09d9089_0_38"/>
          <p:cNvPicPr preferRelativeResize="0"/>
          <p:nvPr/>
        </p:nvPicPr>
        <p:blipFill rotWithShape="1">
          <a:blip r:embed="rId4">
            <a:alphaModFix/>
          </a:blip>
          <a:srcRect t="76999"/>
          <a:stretch/>
        </p:blipFill>
        <p:spPr>
          <a:xfrm>
            <a:off x="9283612" y="8397812"/>
            <a:ext cx="8531113" cy="128831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ec09d9089_0_38"/>
          <p:cNvSpPr txBox="1"/>
          <p:nvPr/>
        </p:nvSpPr>
        <p:spPr>
          <a:xfrm>
            <a:off x="9465275" y="1830788"/>
            <a:ext cx="867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 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yang digunakan adalah data yang berasal dari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Tokopedia 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(Bukan data sesungguhnya).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4" name="Google Shape;244;g36ec09d9089_0_38"/>
          <p:cNvSpPr txBox="1"/>
          <p:nvPr/>
        </p:nvSpPr>
        <p:spPr>
          <a:xfrm>
            <a:off x="1599000" y="1155975"/>
            <a:ext cx="6518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Berikut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dataset 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yang akan digunakan: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AutoNum type="arabicPeriod"/>
            </a:pP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Order_detail</a:t>
            </a:r>
            <a:endParaRPr sz="24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AutoNum type="arabicPeriod"/>
            </a:pP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Sku_detail</a:t>
            </a:r>
            <a:endParaRPr sz="24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AutoNum type="arabicPeriod"/>
            </a:pP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Customer_detail</a:t>
            </a:r>
            <a:endParaRPr sz="24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AutoNum type="arabicPeriod"/>
            </a:pP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payment_detail</a:t>
            </a:r>
            <a:endParaRPr sz="24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5" name="Google Shape;245;g36ec09d9089_0_38"/>
          <p:cNvSpPr/>
          <p:nvPr/>
        </p:nvSpPr>
        <p:spPr>
          <a:xfrm>
            <a:off x="1000125" y="3837225"/>
            <a:ext cx="8117700" cy="364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6ec09d9089_0_38"/>
          <p:cNvSpPr/>
          <p:nvPr/>
        </p:nvSpPr>
        <p:spPr>
          <a:xfrm>
            <a:off x="9359800" y="3505200"/>
            <a:ext cx="8262600" cy="364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6ec09d9089_0_38"/>
          <p:cNvSpPr/>
          <p:nvPr/>
        </p:nvSpPr>
        <p:spPr>
          <a:xfrm>
            <a:off x="9283600" y="6515100"/>
            <a:ext cx="8262600" cy="364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36ec09d9089_0_38"/>
          <p:cNvSpPr/>
          <p:nvPr/>
        </p:nvSpPr>
        <p:spPr>
          <a:xfrm>
            <a:off x="9283600" y="8333350"/>
            <a:ext cx="8262600" cy="3645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6ec09d9089_0_38"/>
          <p:cNvSpPr/>
          <p:nvPr/>
        </p:nvSpPr>
        <p:spPr>
          <a:xfrm>
            <a:off x="894775" y="9945924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 extrusionOk="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36ec09d9089_0_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375" y="2214562"/>
            <a:ext cx="6353175" cy="58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6ec09d9089_0_200"/>
          <p:cNvSpPr txBox="1"/>
          <p:nvPr/>
        </p:nvSpPr>
        <p:spPr>
          <a:xfrm>
            <a:off x="894775" y="171084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u="none" strike="noStrike" cap="none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Dataset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36ec09d9089_0_200"/>
          <p:cNvSpPr/>
          <p:nvPr/>
        </p:nvSpPr>
        <p:spPr>
          <a:xfrm>
            <a:off x="8886750" y="-47925"/>
            <a:ext cx="9392354" cy="10335428"/>
          </a:xfrm>
          <a:custGeom>
            <a:avLst/>
            <a:gdLst/>
            <a:ahLst/>
            <a:cxnLst/>
            <a:rect l="l" t="t" r="r" b="b"/>
            <a:pathLst>
              <a:path w="4816592" h="1079700" extrusionOk="0">
                <a:moveTo>
                  <a:pt x="0" y="0"/>
                </a:moveTo>
                <a:lnTo>
                  <a:pt x="4816592" y="0"/>
                </a:lnTo>
                <a:lnTo>
                  <a:pt x="4816592" y="1079700"/>
                </a:lnTo>
                <a:lnTo>
                  <a:pt x="0" y="1079700"/>
                </a:lnTo>
                <a:close/>
              </a:path>
            </a:pathLst>
          </a:custGeom>
          <a:solidFill>
            <a:srgbClr val="DBE5EA"/>
          </a:solidFill>
          <a:ln>
            <a:noFill/>
          </a:ln>
        </p:spPr>
      </p:sp>
      <p:sp>
        <p:nvSpPr>
          <p:cNvPr id="257" name="Google Shape;257;g36ec09d9089_0_200"/>
          <p:cNvSpPr txBox="1"/>
          <p:nvPr/>
        </p:nvSpPr>
        <p:spPr>
          <a:xfrm>
            <a:off x="9024075" y="803775"/>
            <a:ext cx="9115800" cy="8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Skema Data &amp; Relasi Tabel</a:t>
            </a:r>
            <a:endParaRPr sz="24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●"/>
            </a:pP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Proyek ini menggunakan 4 tabel utama: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order_detail, customer_detail, sku_detail, dan payment_detail</a:t>
            </a:r>
            <a:endParaRPr sz="24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●"/>
            </a:pP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Tabel order_detail sebagai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tabel utama,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berisi informasi transaksi, seperti: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○"/>
            </a:pP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Tanggal transaksi, kuantitas, harga, status pembayaran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○"/>
            </a:pP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Foreign key: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customer_id, sku_id, payment_id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●"/>
            </a:pP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Relasi antar tabel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○"/>
            </a:pP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order_detail.customer_id → customer_detail.id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○"/>
            </a:pP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order_detail.sku_id → sku_detail.id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○"/>
            </a:pP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order_detail.payment_id → payment_detail.id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Relasi ini digunakan dalam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proses penggabungan data 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(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merge/join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) untuk menjawab pertanyaan analisis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8" name="Google Shape;258;g36ec09d9089_0_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55197" y="8615216"/>
            <a:ext cx="1624674" cy="162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ec09d9089_0_120"/>
          <p:cNvSpPr txBox="1"/>
          <p:nvPr/>
        </p:nvSpPr>
        <p:spPr>
          <a:xfrm>
            <a:off x="894775" y="-69546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dirty="0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Preparation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6ec09d9089_0_120"/>
          <p:cNvSpPr txBox="1">
            <a:spLocks noGrp="1"/>
          </p:cNvSpPr>
          <p:nvPr>
            <p:ph type="body" idx="4294967295"/>
          </p:nvPr>
        </p:nvSpPr>
        <p:spPr>
          <a:xfrm>
            <a:off x="775500" y="1246179"/>
            <a:ext cx="53070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</a:pPr>
            <a:r>
              <a:rPr lang="en-US" sz="3020" b="1" dirty="0">
                <a:latin typeface="Quicksand"/>
                <a:ea typeface="Quicksand"/>
                <a:cs typeface="Quicksand"/>
                <a:sym typeface="Quicksand"/>
              </a:rPr>
              <a:t>Import Library </a:t>
            </a:r>
            <a:endParaRPr sz="302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g36ec09d9089_0_120"/>
          <p:cNvSpPr txBox="1"/>
          <p:nvPr/>
        </p:nvSpPr>
        <p:spPr>
          <a:xfrm>
            <a:off x="7164175" y="1607875"/>
            <a:ext cx="10647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Penjelasan (contoh baris 1):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import: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Perintah untuk 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memasukkan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library eksterna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 ke dalam proyek Python.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pandas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Library Python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akan diimport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as pd: 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Alias untuk 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mempersingkat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pemanggilan, misalnya 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pd.DataFrame()</a:t>
            </a:r>
            <a:r>
              <a:rPr lang="en-US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bukan </a:t>
            </a:r>
            <a:r>
              <a:rPr lang="en-US" sz="24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pandas.DataFrame().</a:t>
            </a:r>
            <a:endParaRPr sz="24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66" name="Google Shape;266;g36ec09d9089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50" y="1684075"/>
            <a:ext cx="6489975" cy="24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6ec09d9089_0_120"/>
          <p:cNvSpPr txBox="1"/>
          <p:nvPr/>
        </p:nvSpPr>
        <p:spPr>
          <a:xfrm>
            <a:off x="499650" y="4285975"/>
            <a:ext cx="17311500" cy="57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Kegunaan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5 library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yg digunakan:</a:t>
            </a:r>
            <a:endParaRPr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AutoNum type="arabicPeriod"/>
            </a:pPr>
            <a:r>
              <a:rPr lang="en-US" sz="21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pandas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adalah library utama untuk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manipulasi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analisis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berbasis tabel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(DataFrame dan Series).  Digunakan untuk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membaca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membersihkan,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memfilter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dan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menganalisis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data dari berbagai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format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seperti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CSV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atau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Excel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 Dengan pandas, kita dapat menangani data layaknya menggunakan Excel tapi jauh lebih fleksibel dan otomatis.</a:t>
            </a:r>
            <a:endParaRPr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AutoNum type="arabicPeriod"/>
            </a:pPr>
            <a:r>
              <a:rPr lang="en-US" sz="21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numpy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untuk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komputasi numerik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operasi array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multidimensi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 Menyediakan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fungsi matematis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seperti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mean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median, random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number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dan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operasi matriks.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NumPy sangat cepat dan menjadi dasar dari banyak library lain seperti pandas dan scikit-learn.</a:t>
            </a:r>
            <a:endParaRPr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AutoNum type="arabicPeriod"/>
            </a:pPr>
            <a:r>
              <a:rPr lang="en-US" sz="21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matplotlib.pyplot</a:t>
            </a:r>
            <a:r>
              <a:rPr lang="en-US" sz="2100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digunakn membuat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visualisasi data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seperti grafik garis, batang, dan sebar (scatter). Dikenal sebagai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tools dasar visualisasi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 Python dan memiliki gaya serupa MATLAB. Cocok untuk membuat grafik yang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sederhana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dan dapat disesuaikan secara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manual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AutoNum type="arabicPeriod"/>
            </a:pPr>
            <a:r>
              <a:rPr lang="en-US" sz="21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seaborn</a:t>
            </a:r>
            <a:r>
              <a:rPr lang="en-US" sz="2100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adalah library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visualisasi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berbasis matplotlib dengan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tampilan grafik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lebih estetis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informatif.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Mudah digunakan untuk membuat plot statistik seperti boxplot, heatmap, dan distribution plot. Cocok untuk analisis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 eksploratif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dan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presentasi hasil analisis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AutoNum type="arabicPeriod"/>
            </a:pPr>
            <a:r>
              <a:rPr lang="en-US" sz="21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BDay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(Business Day) adalah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class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dari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pandas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untuk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manipulasi tanggal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berdasarkan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hari kerja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(business days). Digunakan saat ingin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menambah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atau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mengurangi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tanggal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tanpa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menghitung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akhir pekan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 Sangat berguna dalam analisis data keuangan, logistik, atau jadwal kerja.</a:t>
            </a:r>
            <a:endParaRPr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ec09d9089_0_161"/>
          <p:cNvSpPr txBox="1"/>
          <p:nvPr/>
        </p:nvSpPr>
        <p:spPr>
          <a:xfrm>
            <a:off x="805775" y="-320831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 dirty="0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Preparation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6ec09d9089_0_161"/>
          <p:cNvSpPr txBox="1">
            <a:spLocks noGrp="1"/>
          </p:cNvSpPr>
          <p:nvPr>
            <p:ph type="body" idx="4294967295"/>
          </p:nvPr>
        </p:nvSpPr>
        <p:spPr>
          <a:xfrm>
            <a:off x="686500" y="914684"/>
            <a:ext cx="98790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</a:pPr>
            <a:r>
              <a:rPr lang="en-US" sz="3020" b="1" dirty="0">
                <a:latin typeface="Quicksand"/>
                <a:ea typeface="Quicksand"/>
                <a:cs typeface="Quicksand"/>
                <a:sym typeface="Quicksand"/>
              </a:rPr>
              <a:t>Import dan Load Dataset </a:t>
            </a:r>
            <a:r>
              <a:rPr lang="en-US" sz="3020" b="1" dirty="0" err="1"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3020" b="1" dirty="0">
                <a:latin typeface="Quicksand"/>
                <a:ea typeface="Quicksand"/>
                <a:cs typeface="Quicksand"/>
                <a:sym typeface="Quicksand"/>
              </a:rPr>
              <a:t> GitHub</a:t>
            </a:r>
            <a:endParaRPr sz="302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4" name="Google Shape;274;g36ec09d9089_0_161"/>
          <p:cNvPicPr preferRelativeResize="0"/>
          <p:nvPr/>
        </p:nvPicPr>
        <p:blipFill rotWithShape="1">
          <a:blip r:embed="rId3">
            <a:alphaModFix/>
          </a:blip>
          <a:srcRect b="45202"/>
          <a:stretch/>
        </p:blipFill>
        <p:spPr>
          <a:xfrm>
            <a:off x="805775" y="1394400"/>
            <a:ext cx="16062601" cy="226117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ec09d9089_0_161"/>
          <p:cNvSpPr/>
          <p:nvPr/>
        </p:nvSpPr>
        <p:spPr>
          <a:xfrm>
            <a:off x="13691525" y="1944450"/>
            <a:ext cx="2707500" cy="2799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36ec09d9089_0_161"/>
          <p:cNvSpPr/>
          <p:nvPr/>
        </p:nvSpPr>
        <p:spPr>
          <a:xfrm>
            <a:off x="13691525" y="2305786"/>
            <a:ext cx="3005700" cy="2799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6ec09d9089_0_161"/>
          <p:cNvSpPr/>
          <p:nvPr/>
        </p:nvSpPr>
        <p:spPr>
          <a:xfrm>
            <a:off x="13691525" y="2667122"/>
            <a:ext cx="3005700" cy="2799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36ec09d9089_0_161"/>
          <p:cNvSpPr/>
          <p:nvPr/>
        </p:nvSpPr>
        <p:spPr>
          <a:xfrm>
            <a:off x="13691525" y="3115636"/>
            <a:ext cx="2448300" cy="2799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36ec09d9089_0_161"/>
          <p:cNvPicPr preferRelativeResize="0"/>
          <p:nvPr/>
        </p:nvPicPr>
        <p:blipFill rotWithShape="1">
          <a:blip r:embed="rId3">
            <a:alphaModFix/>
          </a:blip>
          <a:srcRect t="56740" b="3921"/>
          <a:stretch/>
        </p:blipFill>
        <p:spPr>
          <a:xfrm>
            <a:off x="805775" y="5996650"/>
            <a:ext cx="16062601" cy="16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6ec09d9089_0_161"/>
          <p:cNvSpPr txBox="1"/>
          <p:nvPr/>
        </p:nvSpPr>
        <p:spPr>
          <a:xfrm>
            <a:off x="805775" y="7619850"/>
            <a:ext cx="16062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Membaca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dataset </a:t>
            </a:r>
            <a:r>
              <a:rPr lang="en-US" sz="21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URL dan </a:t>
            </a: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menyimpannya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ke dalam </a:t>
            </a: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DataFrame</a:t>
            </a:r>
            <a:endParaRPr sz="21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AutoNum type="arabicPeriod"/>
            </a:pP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pd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adalah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alias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pandas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endParaRPr sz="21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AutoNum type="arabicPeriod"/>
            </a:pP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read_csv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()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adalah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fungsi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pandas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untuk </a:t>
            </a: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membaca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file CSV.</a:t>
            </a:r>
            <a:endParaRPr sz="21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AutoNum type="arabicPeriod"/>
            </a:pP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df_od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df_pd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df_cd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dan </a:t>
            </a: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df_sd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adalah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variabel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DataFrame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</a:t>
            </a:r>
            <a:r>
              <a:rPr lang="en-US" sz="21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akan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menyimpan data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masing-masing file.</a:t>
            </a:r>
            <a:endParaRPr sz="2100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0287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Char char="●"/>
            </a:pP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df_od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menyimpan data </a:t>
            </a:r>
            <a:r>
              <a:rPr lang="en-US" sz="21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order_detail.csv</a:t>
            </a:r>
            <a:endParaRPr sz="21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0287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Char char="●"/>
            </a:pP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df_pd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menyimpan data </a:t>
            </a:r>
            <a:r>
              <a:rPr lang="en-US" sz="21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payment_detail.csv</a:t>
            </a:r>
            <a:endParaRPr sz="21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0287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Char char="●"/>
            </a:pP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df_cd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menyimpan data </a:t>
            </a:r>
            <a:r>
              <a:rPr lang="en-US" sz="21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customer_detail.csv</a:t>
            </a:r>
            <a:endParaRPr sz="21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0287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Char char="●"/>
            </a:pPr>
            <a:r>
              <a:rPr lang="en-US" sz="2100" b="1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df_sd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menyimpan data </a:t>
            </a:r>
            <a:r>
              <a:rPr lang="en-US" sz="2100" dirty="0" err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21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sku_detail.csv</a:t>
            </a:r>
            <a:endParaRPr sz="2100" b="1" dirty="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1" name="Google Shape;281;g36ec09d9089_0_161"/>
          <p:cNvSpPr txBox="1"/>
          <p:nvPr/>
        </p:nvSpPr>
        <p:spPr>
          <a:xfrm>
            <a:off x="805775" y="3549250"/>
            <a:ext cx="160626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Menyimpan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URL dataset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ke dalam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variabel</a:t>
            </a:r>
            <a:endParaRPr sz="21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AutoNum type="arabicPeriod"/>
            </a:pP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path_od, path_pd, path_cd,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dan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path_sd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adalah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variabel 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yang </a:t>
            </a: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berisi URL dataset CSV</a:t>
            </a: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dari GitHub.</a:t>
            </a:r>
            <a:endParaRPr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AutoNum type="arabicPeriod"/>
            </a:pPr>
            <a:r>
              <a:rPr lang="en-US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Masing-masing URL merepresentasikan file berbeda:</a:t>
            </a:r>
            <a:endParaRPr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08585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Char char="●"/>
            </a:pP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order_detail.csv</a:t>
            </a:r>
            <a:endParaRPr sz="21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08585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Char char="●"/>
            </a:pP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payment_detail.csv</a:t>
            </a:r>
            <a:endParaRPr sz="21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08585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Char char="●"/>
            </a:pP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customer_detail.csv</a:t>
            </a:r>
            <a:endParaRPr sz="21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08585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icksand"/>
              <a:buChar char="●"/>
            </a:pPr>
            <a:r>
              <a:rPr lang="en-US" sz="2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sku_detail.csv</a:t>
            </a:r>
            <a:endParaRPr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ec09d9089_0_167"/>
          <p:cNvSpPr txBox="1"/>
          <p:nvPr/>
        </p:nvSpPr>
        <p:spPr>
          <a:xfrm>
            <a:off x="775500" y="9"/>
            <a:ext cx="93903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399" b="1" i="1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Data Preparation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36ec09d9089_0_167"/>
          <p:cNvSpPr txBox="1">
            <a:spLocks noGrp="1"/>
          </p:cNvSpPr>
          <p:nvPr>
            <p:ph type="body" idx="4294967295"/>
          </p:nvPr>
        </p:nvSpPr>
        <p:spPr>
          <a:xfrm>
            <a:off x="6957313" y="473100"/>
            <a:ext cx="98790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</a:pPr>
            <a:r>
              <a:rPr lang="en-US" sz="3020" b="1" dirty="0" err="1">
                <a:latin typeface="Quicksand"/>
                <a:ea typeface="Quicksand"/>
                <a:cs typeface="Quicksand"/>
                <a:sym typeface="Quicksand"/>
              </a:rPr>
              <a:t>Menampilkan</a:t>
            </a:r>
            <a:r>
              <a:rPr lang="en-US" sz="3020" b="1" dirty="0">
                <a:latin typeface="Quicksand"/>
                <a:ea typeface="Quicksand"/>
                <a:cs typeface="Quicksand"/>
                <a:sym typeface="Quicksand"/>
              </a:rPr>
              <a:t> 5 Baris Pertama </a:t>
            </a:r>
            <a:r>
              <a:rPr lang="en-US" sz="3020" b="1" dirty="0" err="1">
                <a:latin typeface="Quicksand"/>
                <a:ea typeface="Quicksand"/>
                <a:cs typeface="Quicksand"/>
                <a:sym typeface="Quicksand"/>
              </a:rPr>
              <a:t>dari</a:t>
            </a:r>
            <a:r>
              <a:rPr lang="en-US" sz="3020" b="1" dirty="0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20" b="1" dirty="0" err="1">
                <a:latin typeface="Quicksand"/>
                <a:ea typeface="Quicksand"/>
                <a:cs typeface="Quicksand"/>
                <a:sym typeface="Quicksand"/>
              </a:rPr>
              <a:t>DataFrame</a:t>
            </a:r>
            <a:endParaRPr sz="302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g36ec09d9089_0_167"/>
          <p:cNvSpPr txBox="1"/>
          <p:nvPr/>
        </p:nvSpPr>
        <p:spPr>
          <a:xfrm>
            <a:off x="200025" y="1081775"/>
            <a:ext cx="176757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df_od </a:t>
            </a:r>
            <a:r>
              <a:rPr lang="en-US" sz="1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: dataframe order dst dapat diganti dengan df_pd,df_cd, dan df_sd.</a:t>
            </a:r>
            <a:endParaRPr sz="1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  <a:highlight>
                  <a:schemeClr val="dk2"/>
                </a:highlight>
                <a:latin typeface="Quicksand"/>
                <a:ea typeface="Quicksand"/>
                <a:cs typeface="Quicksand"/>
                <a:sym typeface="Quicksand"/>
              </a:rPr>
              <a:t>.head()</a:t>
            </a:r>
            <a:r>
              <a:rPr lang="en-US" sz="1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: adalah fungsi dari</a:t>
            </a:r>
            <a:r>
              <a:rPr lang="en-US" sz="19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pandas</a:t>
            </a:r>
            <a:r>
              <a:rPr lang="en-US" sz="1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yang digunakan untuk</a:t>
            </a:r>
            <a:r>
              <a:rPr lang="en-US" sz="19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menampilkan 5 baris pertama </a:t>
            </a:r>
            <a:r>
              <a:rPr lang="en-US" sz="1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dari sebuah </a:t>
            </a:r>
            <a:r>
              <a:rPr lang="en-US" sz="19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DataFrame </a:t>
            </a:r>
            <a:r>
              <a:rPr lang="en-US" sz="1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secara default.</a:t>
            </a:r>
            <a:endParaRPr sz="1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9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Tujuannya </a:t>
            </a:r>
            <a:r>
              <a:rPr lang="en-US" sz="1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adalah untuk </a:t>
            </a:r>
            <a:r>
              <a:rPr lang="en-US" sz="19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melihat gambaran awal data</a:t>
            </a:r>
            <a:r>
              <a:rPr lang="en-US" sz="1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—seperti </a:t>
            </a:r>
            <a:r>
              <a:rPr lang="en-US" sz="19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nama kolom</a:t>
            </a:r>
            <a:r>
              <a:rPr lang="en-US" sz="1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19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tipe data</a:t>
            </a:r>
            <a:r>
              <a:rPr lang="en-US" sz="1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dan beberapa</a:t>
            </a:r>
            <a:r>
              <a:rPr lang="en-US" sz="19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sampel isi</a:t>
            </a:r>
            <a:r>
              <a:rPr lang="en-US" sz="1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—sebelum melakukan analisis lebih lanjut.</a:t>
            </a:r>
            <a:endParaRPr sz="19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89" name="Google Shape;289;g36ec09d9089_0_167"/>
          <p:cNvPicPr preferRelativeResize="0"/>
          <p:nvPr/>
        </p:nvPicPr>
        <p:blipFill rotWithShape="1">
          <a:blip r:embed="rId3">
            <a:alphaModFix/>
          </a:blip>
          <a:srcRect l="7294" t="54052" r="1406" b="15534"/>
          <a:stretch/>
        </p:blipFill>
        <p:spPr>
          <a:xfrm>
            <a:off x="326575" y="2166600"/>
            <a:ext cx="17675699" cy="331038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6ec09d9089_0_167"/>
          <p:cNvSpPr/>
          <p:nvPr/>
        </p:nvSpPr>
        <p:spPr>
          <a:xfrm>
            <a:off x="326575" y="2166600"/>
            <a:ext cx="1510500" cy="323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g36ec09d9089_0_167"/>
          <p:cNvPicPr preferRelativeResize="0"/>
          <p:nvPr/>
        </p:nvPicPr>
        <p:blipFill rotWithShape="1">
          <a:blip r:embed="rId4">
            <a:alphaModFix/>
          </a:blip>
          <a:srcRect l="7467" t="32634" r="78007" b="38160"/>
          <a:stretch/>
        </p:blipFill>
        <p:spPr>
          <a:xfrm>
            <a:off x="326575" y="5801175"/>
            <a:ext cx="3516801" cy="39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6ec09d9089_0_167"/>
          <p:cNvPicPr preferRelativeResize="0"/>
          <p:nvPr/>
        </p:nvPicPr>
        <p:blipFill rotWithShape="1">
          <a:blip r:embed="rId5">
            <a:alphaModFix/>
          </a:blip>
          <a:srcRect l="7466" t="38682" r="73392" b="29328"/>
          <a:stretch/>
        </p:blipFill>
        <p:spPr>
          <a:xfrm>
            <a:off x="4112263" y="5801175"/>
            <a:ext cx="4230820" cy="39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6ec09d9089_0_167"/>
          <p:cNvPicPr preferRelativeResize="0"/>
          <p:nvPr/>
        </p:nvPicPr>
        <p:blipFill rotWithShape="1">
          <a:blip r:embed="rId6">
            <a:alphaModFix/>
          </a:blip>
          <a:srcRect l="6950" t="35891" r="52160" b="33822"/>
          <a:stretch/>
        </p:blipFill>
        <p:spPr>
          <a:xfrm>
            <a:off x="8611975" y="5768650"/>
            <a:ext cx="9390301" cy="39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6ec09d9089_0_167"/>
          <p:cNvSpPr/>
          <p:nvPr/>
        </p:nvSpPr>
        <p:spPr>
          <a:xfrm>
            <a:off x="326575" y="5801175"/>
            <a:ext cx="1755300" cy="424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6ec09d9089_0_167"/>
          <p:cNvSpPr/>
          <p:nvPr/>
        </p:nvSpPr>
        <p:spPr>
          <a:xfrm>
            <a:off x="4112275" y="5801175"/>
            <a:ext cx="1755300" cy="424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6ec09d9089_0_167"/>
          <p:cNvSpPr/>
          <p:nvPr/>
        </p:nvSpPr>
        <p:spPr>
          <a:xfrm>
            <a:off x="8611975" y="5801175"/>
            <a:ext cx="1755300" cy="424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7095</Words>
  <Application>Microsoft Office PowerPoint</Application>
  <PresentationFormat>Custom</PresentationFormat>
  <Paragraphs>534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Quicksand SemiBold</vt:lpstr>
      <vt:lpstr>Quicksand</vt:lpstr>
      <vt:lpstr>Cormorant Garamond</vt:lpstr>
      <vt:lpstr>Arial</vt:lpstr>
      <vt:lpstr>Quicksand Medium</vt:lpstr>
      <vt:lpstr>Courier New</vt:lpstr>
      <vt:lpstr>Calibri</vt:lpstr>
      <vt:lpstr>Bai Jamjuree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Rata-rata penjualan weekends vs weekdays (Oktober, November, &amp; Desember) </vt:lpstr>
      <vt:lpstr>PowerPoint Presentation</vt:lpstr>
      <vt:lpstr>PowerPoint Presentation</vt:lpstr>
      <vt:lpstr>PowerPoint Presentation</vt:lpstr>
      <vt:lpstr>PowerPoint Presentation</vt:lpstr>
      <vt:lpstr>Rata-rata penjualan Weekends vs Weekdays (Oktober, November, &amp; Desember)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Jedy Sean Syah</cp:lastModifiedBy>
  <cp:revision>6</cp:revision>
  <dcterms:created xsi:type="dcterms:W3CDTF">2006-08-16T00:00:00Z</dcterms:created>
  <dcterms:modified xsi:type="dcterms:W3CDTF">2025-08-01T07:55:06Z</dcterms:modified>
</cp:coreProperties>
</file>